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38"/>
  </p:notesMasterIdLst>
  <p:sldIdLst>
    <p:sldId id="289" r:id="rId2"/>
    <p:sldId id="294" r:id="rId3"/>
    <p:sldId id="830" r:id="rId4"/>
    <p:sldId id="839" r:id="rId5"/>
    <p:sldId id="825" r:id="rId6"/>
    <p:sldId id="295" r:id="rId7"/>
    <p:sldId id="297" r:id="rId8"/>
    <p:sldId id="299" r:id="rId9"/>
    <p:sldId id="300" r:id="rId10"/>
    <p:sldId id="322" r:id="rId11"/>
    <p:sldId id="323" r:id="rId12"/>
    <p:sldId id="805" r:id="rId13"/>
    <p:sldId id="806" r:id="rId14"/>
    <p:sldId id="826" r:id="rId15"/>
    <p:sldId id="840" r:id="rId16"/>
    <p:sldId id="827" r:id="rId17"/>
    <p:sldId id="807" r:id="rId18"/>
    <p:sldId id="808" r:id="rId19"/>
    <p:sldId id="809" r:id="rId20"/>
    <p:sldId id="828" r:id="rId21"/>
    <p:sldId id="582" r:id="rId22"/>
    <p:sldId id="837" r:id="rId23"/>
    <p:sldId id="838" r:id="rId24"/>
    <p:sldId id="303" r:id="rId25"/>
    <p:sldId id="308" r:id="rId26"/>
    <p:sldId id="744" r:id="rId27"/>
    <p:sldId id="703" r:id="rId28"/>
    <p:sldId id="700" r:id="rId29"/>
    <p:sldId id="701" r:id="rId30"/>
    <p:sldId id="702" r:id="rId31"/>
    <p:sldId id="379" r:id="rId32"/>
    <p:sldId id="829" r:id="rId33"/>
    <p:sldId id="746" r:id="rId34"/>
    <p:sldId id="745" r:id="rId35"/>
    <p:sldId id="781" r:id="rId36"/>
    <p:sldId id="340" r:id="rId37"/>
    <p:sldId id="407" r:id="rId38"/>
    <p:sldId id="832" r:id="rId39"/>
    <p:sldId id="833" r:id="rId40"/>
    <p:sldId id="831" r:id="rId41"/>
    <p:sldId id="408" r:id="rId42"/>
    <p:sldId id="332" r:id="rId43"/>
    <p:sldId id="636" r:id="rId44"/>
    <p:sldId id="474" r:id="rId45"/>
    <p:sldId id="523" r:id="rId46"/>
    <p:sldId id="462" r:id="rId47"/>
    <p:sldId id="457" r:id="rId48"/>
    <p:sldId id="588" r:id="rId49"/>
    <p:sldId id="375" r:id="rId50"/>
    <p:sldId id="260" r:id="rId51"/>
    <p:sldId id="628" r:id="rId52"/>
    <p:sldId id="625" r:id="rId53"/>
    <p:sldId id="634" r:id="rId54"/>
    <p:sldId id="664" r:id="rId55"/>
    <p:sldId id="717" r:id="rId56"/>
    <p:sldId id="298" r:id="rId57"/>
    <p:sldId id="401" r:id="rId58"/>
    <p:sldId id="304" r:id="rId59"/>
    <p:sldId id="306" r:id="rId60"/>
    <p:sldId id="305" r:id="rId61"/>
    <p:sldId id="752" r:id="rId62"/>
    <p:sldId id="771" r:id="rId63"/>
    <p:sldId id="685" r:id="rId64"/>
    <p:sldId id="686" r:id="rId65"/>
    <p:sldId id="816" r:id="rId66"/>
    <p:sldId id="817" r:id="rId67"/>
    <p:sldId id="835" r:id="rId68"/>
    <p:sldId id="813" r:id="rId69"/>
    <p:sldId id="814" r:id="rId70"/>
    <p:sldId id="815" r:id="rId71"/>
    <p:sldId id="751" r:id="rId72"/>
    <p:sldId id="818" r:id="rId73"/>
    <p:sldId id="326" r:id="rId74"/>
    <p:sldId id="774" r:id="rId75"/>
    <p:sldId id="315" r:id="rId76"/>
    <p:sldId id="325" r:id="rId77"/>
    <p:sldId id="313" r:id="rId78"/>
    <p:sldId id="773" r:id="rId79"/>
    <p:sldId id="772" r:id="rId80"/>
    <p:sldId id="834" r:id="rId81"/>
    <p:sldId id="750" r:id="rId82"/>
    <p:sldId id="329" r:id="rId83"/>
    <p:sldId id="328" r:id="rId84"/>
    <p:sldId id="330" r:id="rId85"/>
    <p:sldId id="259" r:id="rId86"/>
    <p:sldId id="775" r:id="rId87"/>
    <p:sldId id="659" r:id="rId88"/>
    <p:sldId id="660" r:id="rId89"/>
    <p:sldId id="327" r:id="rId90"/>
    <p:sldId id="776" r:id="rId91"/>
    <p:sldId id="779" r:id="rId92"/>
    <p:sldId id="593" r:id="rId93"/>
    <p:sldId id="590" r:id="rId94"/>
    <p:sldId id="594" r:id="rId95"/>
    <p:sldId id="778" r:id="rId96"/>
    <p:sldId id="780" r:id="rId97"/>
    <p:sldId id="777" r:id="rId98"/>
    <p:sldId id="802" r:id="rId99"/>
    <p:sldId id="743" r:id="rId100"/>
    <p:sldId id="820" r:id="rId101"/>
    <p:sldId id="819" r:id="rId102"/>
    <p:sldId id="782" r:id="rId103"/>
    <p:sldId id="742" r:id="rId104"/>
    <p:sldId id="797" r:id="rId105"/>
    <p:sldId id="783" r:id="rId106"/>
    <p:sldId id="784" r:id="rId107"/>
    <p:sldId id="316" r:id="rId108"/>
    <p:sldId id="409" r:id="rId109"/>
    <p:sldId id="436" r:id="rId110"/>
    <p:sldId id="836" r:id="rId111"/>
    <p:sldId id="317" r:id="rId112"/>
    <p:sldId id="821" r:id="rId113"/>
    <p:sldId id="786" r:id="rId114"/>
    <p:sldId id="787" r:id="rId115"/>
    <p:sldId id="785" r:id="rId116"/>
    <p:sldId id="822" r:id="rId117"/>
    <p:sldId id="319" r:id="rId118"/>
    <p:sldId id="320" r:id="rId119"/>
    <p:sldId id="324" r:id="rId120"/>
    <p:sldId id="790" r:id="rId121"/>
    <p:sldId id="788" r:id="rId122"/>
    <p:sldId id="261" r:id="rId123"/>
    <p:sldId id="553" r:id="rId124"/>
    <p:sldId id="789" r:id="rId125"/>
    <p:sldId id="551" r:id="rId126"/>
    <p:sldId id="791" r:id="rId127"/>
    <p:sldId id="801" r:id="rId128"/>
    <p:sldId id="792" r:id="rId129"/>
    <p:sldId id="811" r:id="rId130"/>
    <p:sldId id="824" r:id="rId131"/>
    <p:sldId id="796" r:id="rId132"/>
    <p:sldId id="800" r:id="rId133"/>
    <p:sldId id="812" r:id="rId134"/>
    <p:sldId id="823" r:id="rId135"/>
    <p:sldId id="798" r:id="rId136"/>
    <p:sldId id="799" r:id="rId1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00"/>
    <a:srgbClr val="FEFFFF"/>
    <a:srgbClr val="FE00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49" autoAdjust="0"/>
    <p:restoredTop sz="76851" autoAdjust="0"/>
  </p:normalViewPr>
  <p:slideViewPr>
    <p:cSldViewPr snapToGrid="0" snapToObjects="1">
      <p:cViewPr varScale="1">
        <p:scale>
          <a:sx n="56" d="100"/>
          <a:sy n="56" d="100"/>
        </p:scale>
        <p:origin x="2050"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00" d="100"/>
          <a:sy n="100" d="100"/>
        </p:scale>
        <p:origin x="2832" y="-44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notesMaster" Target="notesMasters/notesMaster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Anderson" userId="b9d6594948bca552" providerId="LiveId" clId="{5856564C-3D2B-444E-88A5-C62C24F95DAD}"/>
    <pc:docChg chg="custSel modSld">
      <pc:chgData name="Steven Anderson" userId="b9d6594948bca552" providerId="LiveId" clId="{5856564C-3D2B-444E-88A5-C62C24F95DAD}" dt="2020-05-22T01:58:46.548" v="251" actId="14100"/>
      <pc:docMkLst>
        <pc:docMk/>
      </pc:docMkLst>
      <pc:sldChg chg="addSp modSp mod modNotesTx">
        <pc:chgData name="Steven Anderson" userId="b9d6594948bca552" providerId="LiveId" clId="{5856564C-3D2B-444E-88A5-C62C24F95DAD}" dt="2020-05-22T01:58:46.548" v="251" actId="14100"/>
        <pc:sldMkLst>
          <pc:docMk/>
          <pc:sldMk cId="3827046320" sldId="324"/>
        </pc:sldMkLst>
        <pc:spChg chg="add mod">
          <ac:chgData name="Steven Anderson" userId="b9d6594948bca552" providerId="LiveId" clId="{5856564C-3D2B-444E-88A5-C62C24F95DAD}" dt="2020-05-22T01:58:46.548" v="251" actId="14100"/>
          <ac:spMkLst>
            <pc:docMk/>
            <pc:sldMk cId="3827046320" sldId="324"/>
            <ac:spMk id="11" creationId="{0D84FE73-EAD9-47AB-93D9-4D125653C974}"/>
          </ac:spMkLst>
        </pc:spChg>
      </pc:sldChg>
    </pc:docChg>
  </pc:docChgLst>
  <pc:docChgLst>
    <pc:chgData name="Bethany Bolen" userId="8e338a04f9f07398" providerId="LiveId" clId="{B6414609-EB06-4DA9-897F-B4EDF7CE1204}"/>
    <pc:docChg chg="undo custSel modSld">
      <pc:chgData name="Bethany Bolen" userId="8e338a04f9f07398" providerId="LiveId" clId="{B6414609-EB06-4DA9-897F-B4EDF7CE1204}" dt="2020-09-08T01:23:36.504" v="176" actId="1076"/>
      <pc:docMkLst>
        <pc:docMk/>
      </pc:docMkLst>
      <pc:sldChg chg="addSp delSp modSp mod">
        <pc:chgData name="Bethany Bolen" userId="8e338a04f9f07398" providerId="LiveId" clId="{B6414609-EB06-4DA9-897F-B4EDF7CE1204}" dt="2020-09-08T01:22:37.894" v="132" actId="478"/>
        <pc:sldMkLst>
          <pc:docMk/>
          <pc:sldMk cId="2643818188" sldId="316"/>
        </pc:sldMkLst>
        <pc:picChg chg="add mod ord">
          <ac:chgData name="Bethany Bolen" userId="8e338a04f9f07398" providerId="LiveId" clId="{B6414609-EB06-4DA9-897F-B4EDF7CE1204}" dt="2020-09-08T01:22:36.752" v="131" actId="167"/>
          <ac:picMkLst>
            <pc:docMk/>
            <pc:sldMk cId="2643818188" sldId="316"/>
            <ac:picMk id="6" creationId="{ACE76BA5-FFBA-4E3E-B810-EAB4F93BCF9A}"/>
          </ac:picMkLst>
        </pc:picChg>
        <pc:picChg chg="del">
          <ac:chgData name="Bethany Bolen" userId="8e338a04f9f07398" providerId="LiveId" clId="{B6414609-EB06-4DA9-897F-B4EDF7CE1204}" dt="2020-09-08T01:22:37.894" v="132" actId="478"/>
          <ac:picMkLst>
            <pc:docMk/>
            <pc:sldMk cId="2643818188" sldId="316"/>
            <ac:picMk id="1026" creationId="{00000000-0000-0000-0000-000000000000}"/>
          </ac:picMkLst>
        </pc:picChg>
      </pc:sldChg>
      <pc:sldChg chg="addSp delSp modSp mod">
        <pc:chgData name="Bethany Bolen" userId="8e338a04f9f07398" providerId="LiveId" clId="{B6414609-EB06-4DA9-897F-B4EDF7CE1204}" dt="2020-09-08T01:23:36.504" v="176" actId="1076"/>
        <pc:sldMkLst>
          <pc:docMk/>
          <pc:sldMk cId="3827046320" sldId="324"/>
        </pc:sldMkLst>
        <pc:grpChg chg="del mod">
          <ac:chgData name="Bethany Bolen" userId="8e338a04f9f07398" providerId="LiveId" clId="{B6414609-EB06-4DA9-897F-B4EDF7CE1204}" dt="2020-09-08T01:23:34.650" v="175" actId="478"/>
          <ac:grpSpMkLst>
            <pc:docMk/>
            <pc:sldMk cId="3827046320" sldId="324"/>
            <ac:grpSpMk id="5" creationId="{00000000-0000-0000-0000-000000000000}"/>
          </ac:grpSpMkLst>
        </pc:grpChg>
        <pc:picChg chg="add mod ord">
          <ac:chgData name="Bethany Bolen" userId="8e338a04f9f07398" providerId="LiveId" clId="{B6414609-EB06-4DA9-897F-B4EDF7CE1204}" dt="2020-09-08T01:23:36.504" v="176" actId="1076"/>
          <ac:picMkLst>
            <pc:docMk/>
            <pc:sldMk cId="3827046320" sldId="324"/>
            <ac:picMk id="7" creationId="{982E4077-489D-4FFB-A564-EA3811D0E66D}"/>
          </ac:picMkLst>
        </pc:picChg>
        <pc:picChg chg="del">
          <ac:chgData name="Bethany Bolen" userId="8e338a04f9f07398" providerId="LiveId" clId="{B6414609-EB06-4DA9-897F-B4EDF7CE1204}" dt="2020-09-08T01:23:34.650" v="175" actId="478"/>
          <ac:picMkLst>
            <pc:docMk/>
            <pc:sldMk cId="3827046320" sldId="324"/>
            <ac:picMk id="2050" creationId="{00000000-0000-0000-0000-000000000000}"/>
          </ac:picMkLst>
        </pc:picChg>
        <pc:picChg chg="mod">
          <ac:chgData name="Bethany Bolen" userId="8e338a04f9f07398" providerId="LiveId" clId="{B6414609-EB06-4DA9-897F-B4EDF7CE1204}" dt="2020-09-08T01:23:34.650" v="175" actId="478"/>
          <ac:picMkLst>
            <pc:docMk/>
            <pc:sldMk cId="3827046320" sldId="324"/>
            <ac:picMk id="2051" creationId="{00000000-0000-0000-0000-000000000000}"/>
          </ac:picMkLst>
        </pc:picChg>
      </pc:sldChg>
      <pc:sldChg chg="addSp delSp modSp mod">
        <pc:chgData name="Bethany Bolen" userId="8e338a04f9f07398" providerId="LiveId" clId="{B6414609-EB06-4DA9-897F-B4EDF7CE1204}" dt="2020-09-08T01:21:40.737" v="101" actId="478"/>
        <pc:sldMkLst>
          <pc:docMk/>
          <pc:sldMk cId="619721251" sldId="326"/>
        </pc:sldMkLst>
        <pc:picChg chg="add mod ord">
          <ac:chgData name="Bethany Bolen" userId="8e338a04f9f07398" providerId="LiveId" clId="{B6414609-EB06-4DA9-897F-B4EDF7CE1204}" dt="2020-09-08T01:21:39.598" v="100" actId="167"/>
          <ac:picMkLst>
            <pc:docMk/>
            <pc:sldMk cId="619721251" sldId="326"/>
            <ac:picMk id="4" creationId="{9E8BA239-3C45-47B1-A2CE-78B8CB59B0F4}"/>
          </ac:picMkLst>
        </pc:picChg>
        <pc:picChg chg="del">
          <ac:chgData name="Bethany Bolen" userId="8e338a04f9f07398" providerId="LiveId" clId="{B6414609-EB06-4DA9-897F-B4EDF7CE1204}" dt="2020-09-08T01:21:40.737" v="101" actId="478"/>
          <ac:picMkLst>
            <pc:docMk/>
            <pc:sldMk cId="619721251" sldId="326"/>
            <ac:picMk id="6" creationId="{00000000-0000-0000-0000-000000000000}"/>
          </ac:picMkLst>
        </pc:picChg>
      </pc:sldChg>
      <pc:sldChg chg="addSp delSp modSp mod">
        <pc:chgData name="Bethany Bolen" userId="8e338a04f9f07398" providerId="LiveId" clId="{B6414609-EB06-4DA9-897F-B4EDF7CE1204}" dt="2020-09-08T01:21:26.811" v="91" actId="732"/>
        <pc:sldMkLst>
          <pc:docMk/>
          <pc:sldMk cId="1910522887" sldId="751"/>
        </pc:sldMkLst>
        <pc:picChg chg="add mod ord modCrop">
          <ac:chgData name="Bethany Bolen" userId="8e338a04f9f07398" providerId="LiveId" clId="{B6414609-EB06-4DA9-897F-B4EDF7CE1204}" dt="2020-09-08T01:21:26.811" v="91" actId="732"/>
          <ac:picMkLst>
            <pc:docMk/>
            <pc:sldMk cId="1910522887" sldId="751"/>
            <ac:picMk id="6" creationId="{95807DA9-25F2-45BB-9031-2C0770A664C0}"/>
          </ac:picMkLst>
        </pc:picChg>
        <pc:picChg chg="del">
          <ac:chgData name="Bethany Bolen" userId="8e338a04f9f07398" providerId="LiveId" clId="{B6414609-EB06-4DA9-897F-B4EDF7CE1204}" dt="2020-09-08T01:21:22.395" v="90" actId="478"/>
          <ac:picMkLst>
            <pc:docMk/>
            <pc:sldMk cId="1910522887" sldId="751"/>
            <ac:picMk id="7172" creationId="{00000000-0000-0000-0000-000000000000}"/>
          </ac:picMkLst>
        </pc:picChg>
      </pc:sldChg>
      <pc:sldChg chg="addSp delSp modSp mod">
        <pc:chgData name="Bethany Bolen" userId="8e338a04f9f07398" providerId="LiveId" clId="{B6414609-EB06-4DA9-897F-B4EDF7CE1204}" dt="2020-09-08T01:22:04.243" v="118" actId="171"/>
        <pc:sldMkLst>
          <pc:docMk/>
          <pc:sldMk cId="3842103532" sldId="782"/>
        </pc:sldMkLst>
        <pc:picChg chg="add mod ord">
          <ac:chgData name="Bethany Bolen" userId="8e338a04f9f07398" providerId="LiveId" clId="{B6414609-EB06-4DA9-897F-B4EDF7CE1204}" dt="2020-09-08T01:22:04.243" v="118" actId="171"/>
          <ac:picMkLst>
            <pc:docMk/>
            <pc:sldMk cId="3842103532" sldId="782"/>
            <ac:picMk id="12" creationId="{4C3D6A0C-F044-4E28-B618-C21E8F9E1A7C}"/>
          </ac:picMkLst>
        </pc:picChg>
        <pc:picChg chg="del">
          <ac:chgData name="Bethany Bolen" userId="8e338a04f9f07398" providerId="LiveId" clId="{B6414609-EB06-4DA9-897F-B4EDF7CE1204}" dt="2020-09-08T01:21:59.953" v="111" actId="478"/>
          <ac:picMkLst>
            <pc:docMk/>
            <pc:sldMk cId="3842103532" sldId="782"/>
            <ac:picMk id="12290" creationId="{00000000-0000-0000-0000-000000000000}"/>
          </ac:picMkLst>
        </pc:picChg>
      </pc:sldChg>
      <pc:sldChg chg="addSp delSp modSp mod">
        <pc:chgData name="Bethany Bolen" userId="8e338a04f9f07398" providerId="LiveId" clId="{B6414609-EB06-4DA9-897F-B4EDF7CE1204}" dt="2020-09-08T01:22:27.529" v="127" actId="732"/>
        <pc:sldMkLst>
          <pc:docMk/>
          <pc:sldMk cId="1484461853" sldId="783"/>
        </pc:sldMkLst>
        <pc:picChg chg="add mod ord modCrop">
          <ac:chgData name="Bethany Bolen" userId="8e338a04f9f07398" providerId="LiveId" clId="{B6414609-EB06-4DA9-897F-B4EDF7CE1204}" dt="2020-09-08T01:22:27.529" v="127" actId="732"/>
          <ac:picMkLst>
            <pc:docMk/>
            <pc:sldMk cId="1484461853" sldId="783"/>
            <ac:picMk id="3" creationId="{3F20E7E1-C4DE-4AC4-AA61-C6D296F4ED38}"/>
          </ac:picMkLst>
        </pc:picChg>
        <pc:picChg chg="del">
          <ac:chgData name="Bethany Bolen" userId="8e338a04f9f07398" providerId="LiveId" clId="{B6414609-EB06-4DA9-897F-B4EDF7CE1204}" dt="2020-09-08T01:22:13.066" v="123" actId="478"/>
          <ac:picMkLst>
            <pc:docMk/>
            <pc:sldMk cId="1484461853" sldId="783"/>
            <ac:picMk id="1026" creationId="{00000000-0000-0000-0000-000000000000}"/>
          </ac:picMkLst>
        </pc:picChg>
      </pc:sldChg>
      <pc:sldChg chg="addSp delSp modSp mod">
        <pc:chgData name="Bethany Bolen" userId="8e338a04f9f07398" providerId="LiveId" clId="{B6414609-EB06-4DA9-897F-B4EDF7CE1204}" dt="2020-09-08T01:17:58.990" v="10" actId="12789"/>
        <pc:sldMkLst>
          <pc:docMk/>
          <pc:sldMk cId="236668265" sldId="805"/>
        </pc:sldMkLst>
        <pc:picChg chg="add mod ord modCrop">
          <ac:chgData name="Bethany Bolen" userId="8e338a04f9f07398" providerId="LiveId" clId="{B6414609-EB06-4DA9-897F-B4EDF7CE1204}" dt="2020-09-08T01:17:58.990" v="10" actId="12789"/>
          <ac:picMkLst>
            <pc:docMk/>
            <pc:sldMk cId="236668265" sldId="805"/>
            <ac:picMk id="4" creationId="{72919620-02E5-41CC-B340-D134507A2740}"/>
          </ac:picMkLst>
        </pc:picChg>
        <pc:picChg chg="del">
          <ac:chgData name="Bethany Bolen" userId="8e338a04f9f07398" providerId="LiveId" clId="{B6414609-EB06-4DA9-897F-B4EDF7CE1204}" dt="2020-09-08T01:17:55.806" v="7" actId="478"/>
          <ac:picMkLst>
            <pc:docMk/>
            <pc:sldMk cId="236668265" sldId="805"/>
            <ac:picMk id="6" creationId="{3134F662-AC9F-0A4F-8FB5-B508EF19957A}"/>
          </ac:picMkLst>
        </pc:picChg>
      </pc:sldChg>
      <pc:sldChg chg="addSp delSp modSp mod">
        <pc:chgData name="Bethany Bolen" userId="8e338a04f9f07398" providerId="LiveId" clId="{B6414609-EB06-4DA9-897F-B4EDF7CE1204}" dt="2020-09-08T01:18:39.132" v="25" actId="478"/>
        <pc:sldMkLst>
          <pc:docMk/>
          <pc:sldMk cId="2307535115" sldId="806"/>
        </pc:sldMkLst>
        <pc:picChg chg="add del mod">
          <ac:chgData name="Bethany Bolen" userId="8e338a04f9f07398" providerId="LiveId" clId="{B6414609-EB06-4DA9-897F-B4EDF7CE1204}" dt="2020-09-08T01:18:39.132" v="25" actId="478"/>
          <ac:picMkLst>
            <pc:docMk/>
            <pc:sldMk cId="2307535115" sldId="806"/>
            <ac:picMk id="4" creationId="{2424AD5A-AA9D-4653-A205-7EA146E8FDAB}"/>
          </ac:picMkLst>
        </pc:picChg>
      </pc:sldChg>
      <pc:sldChg chg="addSp delSp modSp mod">
        <pc:chgData name="Bethany Bolen" userId="8e338a04f9f07398" providerId="LiveId" clId="{B6414609-EB06-4DA9-897F-B4EDF7CE1204}" dt="2020-09-08T01:19:46.876" v="51" actId="478"/>
        <pc:sldMkLst>
          <pc:docMk/>
          <pc:sldMk cId="406011811" sldId="807"/>
        </pc:sldMkLst>
        <pc:picChg chg="add mod ord">
          <ac:chgData name="Bethany Bolen" userId="8e338a04f9f07398" providerId="LiveId" clId="{B6414609-EB06-4DA9-897F-B4EDF7CE1204}" dt="2020-09-08T01:19:45.808" v="50" actId="167"/>
          <ac:picMkLst>
            <pc:docMk/>
            <pc:sldMk cId="406011811" sldId="807"/>
            <ac:picMk id="4" creationId="{F8CBC876-DFA4-4EEE-88EF-84C1B8060012}"/>
          </ac:picMkLst>
        </pc:picChg>
        <pc:picChg chg="del">
          <ac:chgData name="Bethany Bolen" userId="8e338a04f9f07398" providerId="LiveId" clId="{B6414609-EB06-4DA9-897F-B4EDF7CE1204}" dt="2020-09-08T01:19:46.876" v="51" actId="478"/>
          <ac:picMkLst>
            <pc:docMk/>
            <pc:sldMk cId="406011811" sldId="807"/>
            <ac:picMk id="6" creationId="{00000000-0000-0000-0000-000000000000}"/>
          </ac:picMkLst>
        </pc:picChg>
      </pc:sldChg>
      <pc:sldChg chg="addSp delSp modSp mod">
        <pc:chgData name="Bethany Bolen" userId="8e338a04f9f07398" providerId="LiveId" clId="{B6414609-EB06-4DA9-897F-B4EDF7CE1204}" dt="2020-09-08T01:19:56.806" v="63" actId="171"/>
        <pc:sldMkLst>
          <pc:docMk/>
          <pc:sldMk cId="726047110" sldId="808"/>
        </pc:sldMkLst>
        <pc:picChg chg="add del mod">
          <ac:chgData name="Bethany Bolen" userId="8e338a04f9f07398" providerId="LiveId" clId="{B6414609-EB06-4DA9-897F-B4EDF7CE1204}" dt="2020-09-08T01:19:51.131" v="55" actId="478"/>
          <ac:picMkLst>
            <pc:docMk/>
            <pc:sldMk cId="726047110" sldId="808"/>
            <ac:picMk id="4" creationId="{607A4DC4-F6C1-4BA4-9B95-9ED0E91A7CD8}"/>
          </ac:picMkLst>
        </pc:picChg>
        <pc:picChg chg="add mod ord">
          <ac:chgData name="Bethany Bolen" userId="8e338a04f9f07398" providerId="LiveId" clId="{B6414609-EB06-4DA9-897F-B4EDF7CE1204}" dt="2020-09-08T01:19:56.806" v="63" actId="171"/>
          <ac:picMkLst>
            <pc:docMk/>
            <pc:sldMk cId="726047110" sldId="808"/>
            <ac:picMk id="6" creationId="{62A287AE-B60B-46F1-9125-8F732422175A}"/>
          </ac:picMkLst>
        </pc:picChg>
        <pc:picChg chg="del">
          <ac:chgData name="Bethany Bolen" userId="8e338a04f9f07398" providerId="LiveId" clId="{B6414609-EB06-4DA9-897F-B4EDF7CE1204}" dt="2020-09-08T01:19:52.309" v="56" actId="478"/>
          <ac:picMkLst>
            <pc:docMk/>
            <pc:sldMk cId="726047110" sldId="808"/>
            <ac:picMk id="22" creationId="{00000000-0000-0000-0000-000000000000}"/>
          </ac:picMkLst>
        </pc:picChg>
      </pc:sldChg>
      <pc:sldChg chg="addSp delSp modSp mod">
        <pc:chgData name="Bethany Bolen" userId="8e338a04f9f07398" providerId="LiveId" clId="{B6414609-EB06-4DA9-897F-B4EDF7CE1204}" dt="2020-09-08T01:20:04.094" v="65" actId="478"/>
        <pc:sldMkLst>
          <pc:docMk/>
          <pc:sldMk cId="1359334868" sldId="809"/>
        </pc:sldMkLst>
        <pc:picChg chg="add del mod">
          <ac:chgData name="Bethany Bolen" userId="8e338a04f9f07398" providerId="LiveId" clId="{B6414609-EB06-4DA9-897F-B4EDF7CE1204}" dt="2020-09-08T01:20:04.094" v="65" actId="478"/>
          <ac:picMkLst>
            <pc:docMk/>
            <pc:sldMk cId="1359334868" sldId="809"/>
            <ac:picMk id="4" creationId="{FDD8E1DC-94CB-4B36-86DD-6F74CB78B497}"/>
          </ac:picMkLst>
        </pc:picChg>
      </pc:sldChg>
      <pc:sldChg chg="addSp delSp modSp mod">
        <pc:chgData name="Bethany Bolen" userId="8e338a04f9f07398" providerId="LiveId" clId="{B6414609-EB06-4DA9-897F-B4EDF7CE1204}" dt="2020-09-08T01:19:09.253" v="27" actId="478"/>
        <pc:sldMkLst>
          <pc:docMk/>
          <pc:sldMk cId="3212037330" sldId="810"/>
        </pc:sldMkLst>
        <pc:picChg chg="add del mod">
          <ac:chgData name="Bethany Bolen" userId="8e338a04f9f07398" providerId="LiveId" clId="{B6414609-EB06-4DA9-897F-B4EDF7CE1204}" dt="2020-09-08T01:19:09.253" v="27" actId="478"/>
          <ac:picMkLst>
            <pc:docMk/>
            <pc:sldMk cId="3212037330" sldId="810"/>
            <ac:picMk id="4" creationId="{EB99F9A0-224D-40FA-AB52-04D3E3B3BD77}"/>
          </ac:picMkLst>
        </pc:picChg>
      </pc:sldChg>
      <pc:sldChg chg="addSp delSp modSp mod">
        <pc:chgData name="Bethany Bolen" userId="8e338a04f9f07398" providerId="LiveId" clId="{B6414609-EB06-4DA9-897F-B4EDF7CE1204}" dt="2020-09-08T01:21:05.587" v="83" actId="167"/>
        <pc:sldMkLst>
          <pc:docMk/>
          <pc:sldMk cId="3197159786" sldId="816"/>
        </pc:sldMkLst>
        <pc:picChg chg="add mod ord">
          <ac:chgData name="Bethany Bolen" userId="8e338a04f9f07398" providerId="LiveId" clId="{B6414609-EB06-4DA9-897F-B4EDF7CE1204}" dt="2020-09-08T01:21:05.587" v="83" actId="167"/>
          <ac:picMkLst>
            <pc:docMk/>
            <pc:sldMk cId="3197159786" sldId="816"/>
            <ac:picMk id="6" creationId="{940F0E9C-1528-4ACD-B17D-4FD082504AA1}"/>
          </ac:picMkLst>
        </pc:picChg>
        <pc:picChg chg="del">
          <ac:chgData name="Bethany Bolen" userId="8e338a04f9f07398" providerId="LiveId" clId="{B6414609-EB06-4DA9-897F-B4EDF7CE1204}" dt="2020-09-08T01:21:02.171" v="80" actId="478"/>
          <ac:picMkLst>
            <pc:docMk/>
            <pc:sldMk cId="3197159786" sldId="816"/>
            <ac:picMk id="1026" creationId="{00000000-0000-0000-0000-000000000000}"/>
          </ac:picMkLst>
        </pc:picChg>
      </pc:sldChg>
      <pc:sldChg chg="addSp delSp modSp mod">
        <pc:chgData name="Bethany Bolen" userId="8e338a04f9f07398" providerId="LiveId" clId="{B6414609-EB06-4DA9-897F-B4EDF7CE1204}" dt="2020-09-08T01:21:34.392" v="96" actId="478"/>
        <pc:sldMkLst>
          <pc:docMk/>
          <pc:sldMk cId="1433503745" sldId="818"/>
        </pc:sldMkLst>
        <pc:picChg chg="add mod ord">
          <ac:chgData name="Bethany Bolen" userId="8e338a04f9f07398" providerId="LiveId" clId="{B6414609-EB06-4DA9-897F-B4EDF7CE1204}" dt="2020-09-08T01:21:33.429" v="95" actId="167"/>
          <ac:picMkLst>
            <pc:docMk/>
            <pc:sldMk cId="1433503745" sldId="818"/>
            <ac:picMk id="6" creationId="{D4A1A6B8-EF72-4B99-9CE1-064D494A049A}"/>
          </ac:picMkLst>
        </pc:picChg>
        <pc:picChg chg="del">
          <ac:chgData name="Bethany Bolen" userId="8e338a04f9f07398" providerId="LiveId" clId="{B6414609-EB06-4DA9-897F-B4EDF7CE1204}" dt="2020-09-08T01:21:34.392" v="96" actId="478"/>
          <ac:picMkLst>
            <pc:docMk/>
            <pc:sldMk cId="1433503745" sldId="818"/>
            <ac:picMk id="9218" creationId="{00000000-0000-0000-0000-000000000000}"/>
          </ac:picMkLst>
        </pc:picChg>
      </pc:sldChg>
      <pc:sldChg chg="addSp delSp modSp mod">
        <pc:chgData name="Bethany Bolen" userId="8e338a04f9f07398" providerId="LiveId" clId="{B6414609-EB06-4DA9-897F-B4EDF7CE1204}" dt="2020-09-08T01:21:57.750" v="110" actId="478"/>
        <pc:sldMkLst>
          <pc:docMk/>
          <pc:sldMk cId="3664502593" sldId="819"/>
        </pc:sldMkLst>
        <pc:picChg chg="add del mod">
          <ac:chgData name="Bethany Bolen" userId="8e338a04f9f07398" providerId="LiveId" clId="{B6414609-EB06-4DA9-897F-B4EDF7CE1204}" dt="2020-09-08T01:21:57.750" v="110" actId="478"/>
          <ac:picMkLst>
            <pc:docMk/>
            <pc:sldMk cId="3664502593" sldId="819"/>
            <ac:picMk id="7" creationId="{AB7D6655-60BE-4FE1-9B02-557F1147C4FA}"/>
          </ac:picMkLst>
        </pc:picChg>
      </pc:sldChg>
      <pc:sldChg chg="addSp delSp modSp mod">
        <pc:chgData name="Bethany Bolen" userId="8e338a04f9f07398" providerId="LiveId" clId="{B6414609-EB06-4DA9-897F-B4EDF7CE1204}" dt="2020-09-08T01:21:53.227" v="106" actId="478"/>
        <pc:sldMkLst>
          <pc:docMk/>
          <pc:sldMk cId="4105974953" sldId="820"/>
        </pc:sldMkLst>
        <pc:picChg chg="add mod ord">
          <ac:chgData name="Bethany Bolen" userId="8e338a04f9f07398" providerId="LiveId" clId="{B6414609-EB06-4DA9-897F-B4EDF7CE1204}" dt="2020-09-08T01:21:51.642" v="105" actId="167"/>
          <ac:picMkLst>
            <pc:docMk/>
            <pc:sldMk cId="4105974953" sldId="820"/>
            <ac:picMk id="6" creationId="{8C4A3483-AC96-4969-9AC3-B4E94289D90F}"/>
          </ac:picMkLst>
        </pc:picChg>
        <pc:picChg chg="del">
          <ac:chgData name="Bethany Bolen" userId="8e338a04f9f07398" providerId="LiveId" clId="{B6414609-EB06-4DA9-897F-B4EDF7CE1204}" dt="2020-09-08T01:21:53.227" v="106" actId="478"/>
          <ac:picMkLst>
            <pc:docMk/>
            <pc:sldMk cId="4105974953" sldId="820"/>
            <ac:picMk id="11267" creationId="{00000000-0000-0000-0000-000000000000}"/>
          </ac:picMkLst>
        </pc:picChg>
      </pc:sldChg>
      <pc:sldChg chg="addSp delSp modSp mod">
        <pc:chgData name="Bethany Bolen" userId="8e338a04f9f07398" providerId="LiveId" clId="{B6414609-EB06-4DA9-897F-B4EDF7CE1204}" dt="2020-09-08T01:19:27.973" v="40" actId="171"/>
        <pc:sldMkLst>
          <pc:docMk/>
          <pc:sldMk cId="1607211443" sldId="826"/>
        </pc:sldMkLst>
        <pc:grpChg chg="add del mod">
          <ac:chgData name="Bethany Bolen" userId="8e338a04f9f07398" providerId="LiveId" clId="{B6414609-EB06-4DA9-897F-B4EDF7CE1204}" dt="2020-09-08T01:19:22.472" v="34" actId="478"/>
          <ac:grpSpMkLst>
            <pc:docMk/>
            <pc:sldMk cId="1607211443" sldId="826"/>
            <ac:grpSpMk id="15" creationId="{00000000-0000-0000-0000-000000000000}"/>
          </ac:grpSpMkLst>
        </pc:grpChg>
        <pc:picChg chg="add del mod ord">
          <ac:chgData name="Bethany Bolen" userId="8e338a04f9f07398" providerId="LiveId" clId="{B6414609-EB06-4DA9-897F-B4EDF7CE1204}" dt="2020-09-08T01:18:32.908" v="23"/>
          <ac:picMkLst>
            <pc:docMk/>
            <pc:sldMk cId="1607211443" sldId="826"/>
            <ac:picMk id="4" creationId="{E70EE3B2-C912-4134-A5D6-020C820A4306}"/>
          </ac:picMkLst>
        </pc:picChg>
        <pc:picChg chg="add del mod">
          <ac:chgData name="Bethany Bolen" userId="8e338a04f9f07398" providerId="LiveId" clId="{B6414609-EB06-4DA9-897F-B4EDF7CE1204}" dt="2020-09-08T01:19:14.784" v="31" actId="478"/>
          <ac:picMkLst>
            <pc:docMk/>
            <pc:sldMk cId="1607211443" sldId="826"/>
            <ac:picMk id="6" creationId="{F53B7C1C-8EBE-4993-9331-293695062EF9}"/>
          </ac:picMkLst>
        </pc:picChg>
        <pc:picChg chg="add mod ord">
          <ac:chgData name="Bethany Bolen" userId="8e338a04f9f07398" providerId="LiveId" clId="{B6414609-EB06-4DA9-897F-B4EDF7CE1204}" dt="2020-09-08T01:19:27.973" v="40" actId="171"/>
          <ac:picMkLst>
            <pc:docMk/>
            <pc:sldMk cId="1607211443" sldId="826"/>
            <ac:picMk id="8" creationId="{E0DB17BC-8F48-4847-9480-747CB15732D6}"/>
          </ac:picMkLst>
        </pc:picChg>
        <pc:picChg chg="add del">
          <ac:chgData name="Bethany Bolen" userId="8e338a04f9f07398" providerId="LiveId" clId="{B6414609-EB06-4DA9-897F-B4EDF7CE1204}" dt="2020-09-08T01:19:15.681" v="32" actId="478"/>
          <ac:picMkLst>
            <pc:docMk/>
            <pc:sldMk cId="1607211443" sldId="826"/>
            <ac:picMk id="14" creationId="{00000000-0000-0000-0000-000000000000}"/>
          </ac:picMkLst>
        </pc:picChg>
      </pc:sldChg>
      <pc:sldChg chg="addSp modSp mod">
        <pc:chgData name="Bethany Bolen" userId="8e338a04f9f07398" providerId="LiveId" clId="{B6414609-EB06-4DA9-897F-B4EDF7CE1204}" dt="2020-09-08T01:19:36.281" v="46" actId="171"/>
        <pc:sldMkLst>
          <pc:docMk/>
          <pc:sldMk cId="4064569749" sldId="827"/>
        </pc:sldMkLst>
        <pc:picChg chg="add mod ord">
          <ac:chgData name="Bethany Bolen" userId="8e338a04f9f07398" providerId="LiveId" clId="{B6414609-EB06-4DA9-897F-B4EDF7CE1204}" dt="2020-09-08T01:19:36.281" v="46" actId="171"/>
          <ac:picMkLst>
            <pc:docMk/>
            <pc:sldMk cId="4064569749" sldId="827"/>
            <ac:picMk id="4" creationId="{A62D627A-4BB8-41CD-9DF2-A8BA42EAF49D}"/>
          </ac:picMkLst>
        </pc:picChg>
      </pc:sldChg>
      <pc:sldChg chg="addSp delSp modSp mod">
        <pc:chgData name="Bethany Bolen" userId="8e338a04f9f07398" providerId="LiveId" clId="{B6414609-EB06-4DA9-897F-B4EDF7CE1204}" dt="2020-09-08T01:20:40.725" v="73" actId="171"/>
        <pc:sldMkLst>
          <pc:docMk/>
          <pc:sldMk cId="3756227021" sldId="828"/>
        </pc:sldMkLst>
        <pc:picChg chg="add mod ord">
          <ac:chgData name="Bethany Bolen" userId="8e338a04f9f07398" providerId="LiveId" clId="{B6414609-EB06-4DA9-897F-B4EDF7CE1204}" dt="2020-09-08T01:20:40.725" v="73" actId="171"/>
          <ac:picMkLst>
            <pc:docMk/>
            <pc:sldMk cId="3756227021" sldId="828"/>
            <ac:picMk id="4" creationId="{44782B8A-46E0-49E3-99AE-45FF2E936A6D}"/>
          </ac:picMkLst>
        </pc:picChg>
        <pc:picChg chg="del">
          <ac:chgData name="Bethany Bolen" userId="8e338a04f9f07398" providerId="LiveId" clId="{B6414609-EB06-4DA9-897F-B4EDF7CE1204}" dt="2020-09-08T01:20:36.177" v="66" actId="478"/>
          <ac:picMkLst>
            <pc:docMk/>
            <pc:sldMk cId="3756227021" sldId="828"/>
            <ac:picMk id="37" creationId="{00000000-0000-0000-0000-000000000000}"/>
          </ac:picMkLst>
        </pc:picChg>
      </pc:sldChg>
      <pc:sldChg chg="addSp delSp modSp mod">
        <pc:chgData name="Bethany Bolen" userId="8e338a04f9f07398" providerId="LiveId" clId="{B6414609-EB06-4DA9-897F-B4EDF7CE1204}" dt="2020-09-08T01:22:59.322" v="141" actId="732"/>
        <pc:sldMkLst>
          <pc:docMk/>
          <pc:sldMk cId="401945133" sldId="836"/>
        </pc:sldMkLst>
        <pc:picChg chg="add mod ord modCrop">
          <ac:chgData name="Bethany Bolen" userId="8e338a04f9f07398" providerId="LiveId" clId="{B6414609-EB06-4DA9-897F-B4EDF7CE1204}" dt="2020-09-08T01:22:59.322" v="141" actId="732"/>
          <ac:picMkLst>
            <pc:docMk/>
            <pc:sldMk cId="401945133" sldId="836"/>
            <ac:picMk id="6" creationId="{B8ECB0E2-E2A9-4358-9077-A40E5DA873F1}"/>
          </ac:picMkLst>
        </pc:picChg>
        <pc:picChg chg="del">
          <ac:chgData name="Bethany Bolen" userId="8e338a04f9f07398" providerId="LiveId" clId="{B6414609-EB06-4DA9-897F-B4EDF7CE1204}" dt="2020-09-08T01:22:53.787" v="140" actId="478"/>
          <ac:picMkLst>
            <pc:docMk/>
            <pc:sldMk cId="401945133" sldId="836"/>
            <ac:picMk id="7" creationId="{00000000-0000-0000-0000-000000000000}"/>
          </ac:picMkLst>
        </pc:picChg>
      </pc:sldChg>
    </pc:docChg>
  </pc:docChgLst>
  <pc:docChgLst>
    <pc:chgData name="Kris Udd" userId="1177e061ad7f1e06" providerId="LiveId" clId="{DF9074C2-3B26-403D-A4AA-A4165CADB685}"/>
    <pc:docChg chg="custSel addSld modSld">
      <pc:chgData name="Kris Udd" userId="1177e061ad7f1e06" providerId="LiveId" clId="{DF9074C2-3B26-403D-A4AA-A4165CADB685}" dt="2023-10-17T22:35:21.411" v="10" actId="313"/>
      <pc:docMkLst>
        <pc:docMk/>
      </pc:docMkLst>
      <pc:sldChg chg="modSp add mod modNotesTx">
        <pc:chgData name="Kris Udd" userId="1177e061ad7f1e06" providerId="LiveId" clId="{DF9074C2-3B26-403D-A4AA-A4165CADB685}" dt="2023-10-17T22:35:21.411" v="10" actId="313"/>
        <pc:sldMkLst>
          <pc:docMk/>
          <pc:sldMk cId="2380311934" sldId="659"/>
        </pc:sldMkLst>
        <pc:spChg chg="mod">
          <ac:chgData name="Kris Udd" userId="1177e061ad7f1e06" providerId="LiveId" clId="{DF9074C2-3B26-403D-A4AA-A4165CADB685}" dt="2023-10-17T19:47:17.556" v="1"/>
          <ac:spMkLst>
            <pc:docMk/>
            <pc:sldMk cId="2380311934" sldId="659"/>
            <ac:spMk id="2" creationId="{00000000-0000-0000-0000-000000000000}"/>
          </ac:spMkLst>
        </pc:spChg>
        <pc:spChg chg="mod">
          <ac:chgData name="Kris Udd" userId="1177e061ad7f1e06" providerId="LiveId" clId="{DF9074C2-3B26-403D-A4AA-A4165CADB685}" dt="2023-10-17T19:47:26.820" v="3"/>
          <ac:spMkLst>
            <pc:docMk/>
            <pc:sldMk cId="2380311934" sldId="659"/>
            <ac:spMk id="4" creationId="{00000000-0000-0000-0000-000000000000}"/>
          </ac:spMkLst>
        </pc:spChg>
      </pc:sldChg>
      <pc:sldChg chg="modSp add mod">
        <pc:chgData name="Kris Udd" userId="1177e061ad7f1e06" providerId="LiveId" clId="{DF9074C2-3B26-403D-A4AA-A4165CADB685}" dt="2023-10-17T19:47:29.834" v="4"/>
        <pc:sldMkLst>
          <pc:docMk/>
          <pc:sldMk cId="1359219327" sldId="660"/>
        </pc:sldMkLst>
        <pc:spChg chg="mod">
          <ac:chgData name="Kris Udd" userId="1177e061ad7f1e06" providerId="LiveId" clId="{DF9074C2-3B26-403D-A4AA-A4165CADB685}" dt="2023-10-17T19:47:20.669" v="2"/>
          <ac:spMkLst>
            <pc:docMk/>
            <pc:sldMk cId="1359219327" sldId="660"/>
            <ac:spMk id="2" creationId="{00000000-0000-0000-0000-000000000000}"/>
          </ac:spMkLst>
        </pc:spChg>
        <pc:spChg chg="mod">
          <ac:chgData name="Kris Udd" userId="1177e061ad7f1e06" providerId="LiveId" clId="{DF9074C2-3B26-403D-A4AA-A4165CADB685}" dt="2023-10-17T19:47:29.834" v="4"/>
          <ac:spMkLst>
            <pc:docMk/>
            <pc:sldMk cId="1359219327" sldId="660"/>
            <ac:spMk id="4" creationId="{00000000-0000-0000-0000-000000000000}"/>
          </ac:spMkLst>
        </pc:spChg>
      </pc:sldChg>
      <pc:sldChg chg="addSp delSp modSp mod modNotesTx">
        <pc:chgData name="Kris Udd" userId="1177e061ad7f1e06" providerId="LiveId" clId="{DF9074C2-3B26-403D-A4AA-A4165CADB685}" dt="2023-10-17T19:50:21.413" v="9"/>
        <pc:sldMkLst>
          <pc:docMk/>
          <pc:sldMk cId="1543595758" sldId="780"/>
        </pc:sldMkLst>
        <pc:picChg chg="add ord">
          <ac:chgData name="Kris Udd" userId="1177e061ad7f1e06" providerId="LiveId" clId="{DF9074C2-3B26-403D-A4AA-A4165CADB685}" dt="2023-10-17T19:50:12.364" v="7" actId="167"/>
          <ac:picMkLst>
            <pc:docMk/>
            <pc:sldMk cId="1543595758" sldId="780"/>
            <ac:picMk id="6" creationId="{0094E431-79FE-A12F-3592-9A8611A58725}"/>
          </ac:picMkLst>
        </pc:picChg>
        <pc:picChg chg="del">
          <ac:chgData name="Kris Udd" userId="1177e061ad7f1e06" providerId="LiveId" clId="{DF9074C2-3B26-403D-A4AA-A4165CADB685}" dt="2023-10-17T19:50:14.307" v="8" actId="478"/>
          <ac:picMkLst>
            <pc:docMk/>
            <pc:sldMk cId="1543595758" sldId="780"/>
            <ac:picMk id="8" creationId="{C2D94202-3E2C-4EA2-8076-EB96D80860E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10/17/2023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Steven D. Anderson,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Philippians volume, you may access the most recent version of the presentations at this private link: https://www.BiblePlaces.com/PCB-Philippians-updates26416/</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4010439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cross was once part of a Byzantine church building in Philippi.</a:t>
            </a:r>
          </a:p>
          <a:p>
            <a:endParaRPr lang="en-US" dirty="0"/>
          </a:p>
          <a:p>
            <a:r>
              <a:rPr lang="en-US" dirty="0"/>
              <a:t>tb010717203</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306554333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expression on this theatrical</a:t>
            </a:r>
            <a:r>
              <a:rPr lang="en-US" baseline="0" dirty="0"/>
              <a:t> mask elicits the feeling of evil happiness that Paul seems to assign to those who think they can cause him distress by preaching the gospel. Greco-Roman theater masks were modeled with exaggerated features, which helped the audience to identify the character and the emotions associated with a particular person or event. </a:t>
            </a:r>
            <a:r>
              <a:rPr lang="en-US" dirty="0"/>
              <a:t>This mask was photographed at the 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tb0512176342c</a:t>
            </a:r>
          </a:p>
        </p:txBody>
      </p:sp>
    </p:spTree>
    <p:extLst>
      <p:ext uri="{BB962C8B-B14F-4D97-AF65-F5344CB8AC3E}">
        <p14:creationId xmlns:p14="http://schemas.microsoft.com/office/powerpoint/2010/main" val="310026588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“rejoice” (Gk.</a:t>
            </a:r>
            <a:r>
              <a:rPr lang="en-US" baseline="0" dirty="0"/>
              <a:t> </a:t>
            </a:r>
            <a:r>
              <a:rPr lang="en-US" sz="1200" i="1" kern="1200" dirty="0" err="1">
                <a:solidFill>
                  <a:schemeClr val="tx1"/>
                </a:solidFill>
                <a:effectLst/>
                <a:latin typeface="+mn-lt"/>
                <a:ea typeface="+mn-ea"/>
                <a:cs typeface="+mn-cs"/>
              </a:rPr>
              <a:t>chairō</a:t>
            </a:r>
            <a:r>
              <a:rPr lang="en-US" baseline="0" dirty="0"/>
              <a:t>,</a:t>
            </a:r>
            <a:r>
              <a:rPr lang="en-US" dirty="0"/>
              <a:t> </a:t>
            </a:r>
            <a:r>
              <a:rPr lang="el-GR" sz="1200" kern="1200" dirty="0">
                <a:solidFill>
                  <a:schemeClr val="tx1"/>
                </a:solidFill>
                <a:effectLst/>
                <a:latin typeface="+mn-lt"/>
                <a:ea typeface="+mn-ea"/>
                <a:cs typeface="+mn-cs"/>
              </a:rPr>
              <a:t>χαίρω</a:t>
            </a:r>
            <a:r>
              <a:rPr lang="en-US" sz="1200" kern="1200" dirty="0">
                <a:solidFill>
                  <a:schemeClr val="tx1"/>
                </a:solidFill>
                <a:effectLst/>
                <a:latin typeface="+mn-lt"/>
                <a:ea typeface="+mn-ea"/>
                <a:cs typeface="+mn-cs"/>
              </a:rPr>
              <a:t>) indicates a sense of happiness and well-being</a:t>
            </a:r>
            <a:r>
              <a:rPr lang="en-US" dirty="0"/>
              <a:t>. The inscription on this glass beaker bears</a:t>
            </a:r>
            <a:r>
              <a:rPr lang="en-US" baseline="0" dirty="0"/>
              <a:t> an imperative form from the same root “Rejoice!” (Gk. </a:t>
            </a:r>
            <a:r>
              <a:rPr lang="en-US" i="1" baseline="0" dirty="0" err="1"/>
              <a:t>katachaire</a:t>
            </a:r>
            <a:r>
              <a:rPr lang="en-US" baseline="0" dirty="0"/>
              <a:t>, </a:t>
            </a:r>
            <a:r>
              <a:rPr lang="el-GR" baseline="0" dirty="0"/>
              <a:t>ΚΑΤΑΧΑΙΡΕ</a:t>
            </a:r>
            <a:r>
              <a:rPr lang="en-US" baseline="0" dirty="0"/>
              <a:t>). This glass cup was photographed at the </a:t>
            </a:r>
            <a:r>
              <a:rPr lang="en-US" dirty="0"/>
              <a:t>Eretz Israel Museum in Tel Aviv. The next slide includes highlights</a:t>
            </a:r>
            <a:r>
              <a:rPr lang="en-US" baseline="0" dirty="0"/>
              <a:t> for the inscription.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tb031114557</a:t>
            </a:r>
          </a:p>
        </p:txBody>
      </p:sp>
    </p:spTree>
    <p:extLst>
      <p:ext uri="{BB962C8B-B14F-4D97-AF65-F5344CB8AC3E}">
        <p14:creationId xmlns:p14="http://schemas.microsoft.com/office/powerpoint/2010/main" val="310026588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“rejoice” (Gk.</a:t>
            </a:r>
            <a:r>
              <a:rPr lang="en-US" baseline="0" dirty="0"/>
              <a:t> </a:t>
            </a:r>
            <a:r>
              <a:rPr lang="en-US" sz="1200" i="1" kern="1200" dirty="0" err="1">
                <a:solidFill>
                  <a:schemeClr val="tx1"/>
                </a:solidFill>
                <a:effectLst/>
                <a:latin typeface="+mn-lt"/>
                <a:ea typeface="+mn-ea"/>
                <a:cs typeface="+mn-cs"/>
              </a:rPr>
              <a:t>chairō</a:t>
            </a:r>
            <a:r>
              <a:rPr lang="en-US" baseline="0" dirty="0"/>
              <a:t>,</a:t>
            </a:r>
            <a:r>
              <a:rPr lang="en-US" dirty="0"/>
              <a:t> </a:t>
            </a:r>
            <a:r>
              <a:rPr lang="el-GR" sz="1200" kern="1200" dirty="0">
                <a:solidFill>
                  <a:schemeClr val="tx1"/>
                </a:solidFill>
                <a:effectLst/>
                <a:latin typeface="+mn-lt"/>
                <a:ea typeface="+mn-ea"/>
                <a:cs typeface="+mn-cs"/>
              </a:rPr>
              <a:t>χαίρω</a:t>
            </a:r>
            <a:r>
              <a:rPr lang="en-US" sz="1200" kern="1200" dirty="0">
                <a:solidFill>
                  <a:schemeClr val="tx1"/>
                </a:solidFill>
                <a:effectLst/>
                <a:latin typeface="+mn-lt"/>
                <a:ea typeface="+mn-ea"/>
                <a:cs typeface="+mn-cs"/>
              </a:rPr>
              <a:t>) indicates a sense of happiness and well-being</a:t>
            </a:r>
            <a:r>
              <a:rPr lang="en-US" dirty="0"/>
              <a:t>. The inscription on this glass beaker bears</a:t>
            </a:r>
            <a:r>
              <a:rPr lang="en-US" baseline="0" dirty="0"/>
              <a:t> an imperative form from the same root “Rejoice!” (Gk. </a:t>
            </a:r>
            <a:r>
              <a:rPr lang="en-US" i="1" baseline="0" dirty="0" err="1"/>
              <a:t>katachaire</a:t>
            </a:r>
            <a:r>
              <a:rPr lang="en-US" baseline="0" dirty="0"/>
              <a:t>, </a:t>
            </a:r>
            <a:r>
              <a:rPr lang="el-GR" baseline="0" dirty="0"/>
              <a:t>ΚΑΤΑΧΑΙΡΕ</a:t>
            </a:r>
            <a:r>
              <a:rPr lang="en-US" baseline="0" dirty="0"/>
              <a:t>). This glass cup was photographed at the </a:t>
            </a:r>
            <a:r>
              <a:rPr lang="en-US" dirty="0"/>
              <a:t>Eretz Israel Museum in Tel Aviv. </a:t>
            </a:r>
            <a:r>
              <a:rPr lang="en-US" sz="1200" i="0" kern="1200" baseline="0" dirty="0">
                <a:solidFill>
                  <a:schemeClr val="tx1"/>
                </a:solidFill>
                <a:effectLst/>
                <a:latin typeface="+mn-lt"/>
                <a:ea typeface="+mn-ea"/>
                <a:cs typeface="+mn-cs"/>
              </a:rPr>
              <a:t>An editable version is included beneath the graphic for those who wish to modify it.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tb031114557</a:t>
            </a:r>
          </a:p>
        </p:txBody>
      </p:sp>
    </p:spTree>
    <p:extLst>
      <p:ext uri="{BB962C8B-B14F-4D97-AF65-F5344CB8AC3E}">
        <p14:creationId xmlns:p14="http://schemas.microsoft.com/office/powerpoint/2010/main" val="69538111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memory of his release from prison in Philippi after an earthquake (Acts 16:40) might have been on his mind as</a:t>
            </a:r>
            <a:r>
              <a:rPr lang="en-US" baseline="0" dirty="0"/>
              <a:t> an example </a:t>
            </a:r>
            <a:r>
              <a:rPr lang="en-US" dirty="0"/>
              <a:t>of God’s faithfulness. Paul’s release from the Philippian prison is commemorated by a painting in the St. Lydia Chapel at Philippi, pictured here. For additional illustrations of “prayers” (Gk. </a:t>
            </a:r>
            <a:r>
              <a:rPr lang="en-US" i="1" dirty="0" err="1"/>
              <a:t>deēsis</a:t>
            </a:r>
            <a:r>
              <a:rPr lang="en-US" dirty="0"/>
              <a:t>, </a:t>
            </a:r>
            <a:r>
              <a:rPr lang="el-GR" sz="1200" b="0" i="0" u="none" strike="noStrike" kern="1200" baseline="0" dirty="0">
                <a:solidFill>
                  <a:schemeClr val="tx1"/>
                </a:solidFill>
                <a:latin typeface="+mn-lt"/>
                <a:ea typeface="+mn-ea"/>
                <a:cs typeface="+mn-cs"/>
              </a:rPr>
              <a:t>δέησις</a:t>
            </a:r>
            <a:r>
              <a:rPr lang="en-US" dirty="0"/>
              <a:t>), see the slides for Philippians 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tb010717081</a:t>
            </a:r>
          </a:p>
        </p:txBody>
      </p:sp>
    </p:spTree>
    <p:extLst>
      <p:ext uri="{BB962C8B-B14F-4D97-AF65-F5344CB8AC3E}">
        <p14:creationId xmlns:p14="http://schemas.microsoft.com/office/powerpoint/2010/main" val="8774136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inscription from Caesarea uses the same Greek</a:t>
            </a:r>
            <a:r>
              <a:rPr lang="en-US" baseline="0" dirty="0"/>
              <a:t> word for “salvation” (Gk. </a:t>
            </a:r>
            <a:r>
              <a:rPr lang="en-US" i="1" baseline="0" dirty="0" err="1"/>
              <a:t>sōtēria</a:t>
            </a:r>
            <a:r>
              <a:rPr lang="en-US" baseline="0" dirty="0"/>
              <a:t>, </a:t>
            </a:r>
            <a:r>
              <a:rPr lang="el-GR" sz="1200" b="0" i="0" u="none" strike="noStrike" kern="1200" baseline="0" dirty="0">
                <a:solidFill>
                  <a:schemeClr val="tx1"/>
                </a:solidFill>
                <a:latin typeface="+mn-lt"/>
                <a:ea typeface="+mn-ea"/>
                <a:cs typeface="+mn-cs"/>
              </a:rPr>
              <a:t>σωτηρία</a:t>
            </a:r>
            <a:r>
              <a:rPr lang="en-US" sz="1200" b="0" i="0" u="none" strike="noStrike" kern="1200" baseline="0" dirty="0">
                <a:solidFill>
                  <a:schemeClr val="tx1"/>
                </a:solidFill>
                <a:latin typeface="+mn-lt"/>
                <a:ea typeface="+mn-ea"/>
                <a:cs typeface="+mn-cs"/>
              </a:rPr>
              <a:t>) that Paul uses in this verse. The inscription probably dates to the Byzantine period, when it was not uncommon for donations to be made to churches in the hope of gaining some benefit. The most commonly encountered inscriptions from this period are dedicatory or seeking salvation for the living or repose for the dead. This inscription reads, “For the salvation of </a:t>
            </a:r>
            <a:r>
              <a:rPr lang="en-US" sz="1200" b="0" i="0" u="none" strike="noStrike" kern="1200" baseline="0" dirty="0" err="1">
                <a:solidFill>
                  <a:schemeClr val="tx1"/>
                </a:solidFill>
                <a:latin typeface="+mn-lt"/>
                <a:ea typeface="+mn-ea"/>
                <a:cs typeface="+mn-cs"/>
              </a:rPr>
              <a:t>Salbanos</a:t>
            </a:r>
            <a:r>
              <a:rPr lang="en-US" sz="1200" b="0" i="0" u="none" strike="noStrike" kern="1200" baseline="0" dirty="0">
                <a:solidFill>
                  <a:schemeClr val="tx1"/>
                </a:solidFill>
                <a:latin typeface="+mn-lt"/>
                <a:ea typeface="+mn-ea"/>
                <a:cs typeface="+mn-cs"/>
              </a:rPr>
              <a:t> and </a:t>
            </a:r>
            <a:r>
              <a:rPr lang="en-US" sz="1200" b="0" i="0" u="none" strike="noStrike" kern="1200" baseline="0" dirty="0" err="1">
                <a:solidFill>
                  <a:schemeClr val="tx1"/>
                </a:solidFill>
                <a:latin typeface="+mn-lt"/>
                <a:ea typeface="+mn-ea"/>
                <a:cs typeface="+mn-cs"/>
              </a:rPr>
              <a:t>Nonias</a:t>
            </a:r>
            <a:r>
              <a:rPr lang="en-US" sz="1200" b="0" i="0" u="none" strike="noStrike" kern="1200" baseline="0" dirty="0">
                <a:solidFill>
                  <a:schemeClr val="tx1"/>
                </a:solidFill>
                <a:latin typeface="+mn-lt"/>
                <a:ea typeface="+mn-ea"/>
                <a:cs typeface="+mn-cs"/>
              </a:rPr>
              <a:t>” (Gk. </a:t>
            </a:r>
            <a:r>
              <a:rPr lang="el-GR" sz="1200" b="0" i="0" u="none" strike="noStrike" kern="1200" baseline="0" dirty="0">
                <a:solidFill>
                  <a:schemeClr val="tx1"/>
                </a:solidFill>
                <a:latin typeface="+mn-lt"/>
                <a:ea typeface="+mn-ea"/>
                <a:cs typeface="+mn-cs"/>
              </a:rPr>
              <a:t>ΥΠΕΡ ΣΩΤΗΡΙΑΣ ΣΗΛΒΑΝΟΥ ΚΑΙ ΝΟΝΙΑΣ</a:t>
            </a:r>
            <a:r>
              <a:rPr lang="en-US" sz="1200" b="0" i="0" u="none" strike="noStrike" kern="1200" baseline="0" dirty="0">
                <a:solidFill>
                  <a:schemeClr val="tx1"/>
                </a:solidFill>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cl120817257</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340531461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word “earnest expectation” (Gk.</a:t>
            </a:r>
            <a:r>
              <a:rPr lang="en-US" baseline="0" dirty="0"/>
              <a:t> </a:t>
            </a:r>
            <a:r>
              <a:rPr lang="en-US" i="1" baseline="0" dirty="0" err="1"/>
              <a:t>apokaradokia</a:t>
            </a:r>
            <a:r>
              <a:rPr lang="en-US" baseline="0" dirty="0"/>
              <a:t>, </a:t>
            </a:r>
            <a:r>
              <a:rPr lang="el-GR" sz="1200" b="0" i="0" u="none" strike="noStrike" kern="1200" baseline="0" dirty="0">
                <a:solidFill>
                  <a:schemeClr val="tx1"/>
                </a:solidFill>
                <a:latin typeface="+mn-lt"/>
                <a:ea typeface="+mn-ea"/>
                <a:cs typeface="+mn-cs"/>
              </a:rPr>
              <a:t>ἀποκαραδοκία</a:t>
            </a:r>
            <a:r>
              <a:rPr lang="en-US" sz="1200" b="0" i="0" u="none" strike="noStrike" kern="1200" baseline="0" dirty="0">
                <a:solidFill>
                  <a:schemeClr val="tx1"/>
                </a:solidFill>
                <a:latin typeface="+mn-lt"/>
                <a:ea typeface="+mn-ea"/>
                <a:cs typeface="+mn-cs"/>
              </a:rPr>
              <a:t>) is a colorful word that expresses eagerness with regard to a future event. Hawthorne describes it as </a:t>
            </a:r>
            <a:r>
              <a:rPr lang="en-US" dirty="0"/>
              <a:t>“the concentrated hope which ignores other interests . . . and strains forward as with outstretched head” (2004: 51). The horses on this relief seem</a:t>
            </a:r>
            <a:r>
              <a:rPr lang="en-US" baseline="0" dirty="0"/>
              <a:t> to exhibit that sort of eagerness and impatience as they lunge forward. </a:t>
            </a:r>
            <a:r>
              <a:rPr lang="en-US" dirty="0"/>
              <a:t>This altar</a:t>
            </a:r>
            <a:r>
              <a:rPr lang="en-US" baseline="0" dirty="0"/>
              <a:t> was photographed at the Vatican Museums.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Hawthorne, G. F.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2004	</a:t>
            </a:r>
            <a:r>
              <a:rPr lang="en-US" i="1" dirty="0"/>
              <a:t>Philippians</a:t>
            </a:r>
            <a:r>
              <a:rPr lang="en-US" i="0" dirty="0"/>
              <a:t>.</a:t>
            </a:r>
            <a:r>
              <a:rPr lang="en-US" dirty="0"/>
              <a:t> </a:t>
            </a:r>
            <a:r>
              <a:rPr lang="en-US" sz="1200" i="0" kern="1200" dirty="0">
                <a:solidFill>
                  <a:schemeClr val="tx1"/>
                </a:solidFill>
                <a:effectLst/>
                <a:latin typeface="+mn-lt"/>
                <a:ea typeface="+mn-ea"/>
                <a:cs typeface="+mn-cs"/>
              </a:rPr>
              <a:t>Word Biblical Commentary.</a:t>
            </a:r>
            <a:r>
              <a:rPr lang="en-US" sz="1200" kern="1200" dirty="0">
                <a:solidFill>
                  <a:schemeClr val="tx1"/>
                </a:solidFill>
                <a:effectLst/>
                <a:latin typeface="+mn-lt"/>
                <a:ea typeface="+mn-ea"/>
                <a:cs typeface="+mn-cs"/>
              </a:rPr>
              <a:t> </a:t>
            </a:r>
            <a:r>
              <a:rPr lang="en-US" dirty="0"/>
              <a:t>Dallas: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tb0512176102</a:t>
            </a:r>
          </a:p>
        </p:txBody>
      </p:sp>
    </p:spTree>
    <p:extLst>
      <p:ext uri="{BB962C8B-B14F-4D97-AF65-F5344CB8AC3E}">
        <p14:creationId xmlns:p14="http://schemas.microsoft.com/office/powerpoint/2010/main" val="34910693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elsewhere, Paul considers spiritual issues like the progress of the gospel</a:t>
            </a:r>
            <a:r>
              <a:rPr lang="en-US" baseline="0" dirty="0"/>
              <a:t> to be more important than life or death. The relief on the “Tree Sarcophagus” shown here depicts Paul about to be executed. It comes from the hypogeum under St. Paul Outside the Walls in Rome and was photographed at the 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tb0512175605</a:t>
            </a:r>
          </a:p>
        </p:txBody>
      </p:sp>
    </p:spTree>
    <p:extLst>
      <p:ext uri="{BB962C8B-B14F-4D97-AF65-F5344CB8AC3E}">
        <p14:creationId xmlns:p14="http://schemas.microsoft.com/office/powerpoint/2010/main" val="392627754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painting depicts the final</a:t>
            </a:r>
            <a:r>
              <a:rPr lang="en-US" baseline="0" dirty="0"/>
              <a:t> </a:t>
            </a:r>
            <a:r>
              <a:rPr lang="en-US" dirty="0"/>
              <a:t>defense Paul gave in Caesarea in front of Herod Agrippa II, Bernice, and Festus, before he sailed</a:t>
            </a:r>
            <a:r>
              <a:rPr lang="en-US" baseline="0" dirty="0"/>
              <a:t> </a:t>
            </a:r>
            <a:r>
              <a:rPr lang="en-US" dirty="0"/>
              <a:t>to Rome (Acts 26). Whether Paul wrote his letter to the Philippians before, during, or after his imprisonment in Caesarea as recorded in Acts 23–26 (see slides above on Phil 1:7), his time in prison there illustrates the sort of outcome he expresses hope for here in Philippians 1:20. During his imprisonment in Caesarea he had the opportunity on multiple occasions to boldly proclaim the gospel before rulers (</a:t>
            </a:r>
            <a:r>
              <a:rPr lang="en-US" sz="1200" u="none" kern="1200" dirty="0">
                <a:solidFill>
                  <a:schemeClr val="tx1"/>
                </a:solidFill>
                <a:effectLst/>
                <a:latin typeface="+mn-lt"/>
                <a:ea typeface="+mn-ea"/>
                <a:cs typeface="+mn-cs"/>
              </a:rPr>
              <a:t>Acts 24:24; 26:28-29), and on multiple occasions was able to give a winsome defense of his innocence in stark contrast to the empty accusations of his opponents (Acts 24:13; 25:5, 7; 26:31).</a:t>
            </a:r>
            <a:r>
              <a:rPr lang="en-US" dirty="0"/>
              <a:t> “Boldness” is also the description given of Paul’s ministry under house arrest in Rome (Acts 28:31).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painting was created by Nikolai </a:t>
            </a:r>
            <a:r>
              <a:rPr lang="en-US" dirty="0" err="1"/>
              <a:t>Bodarevsky</a:t>
            </a:r>
            <a:r>
              <a:rPr lang="en-US" dirty="0"/>
              <a:t> in 1875 and resides in the Transcarpathian Regional Art Museum in Ukraine.</a:t>
            </a:r>
            <a:r>
              <a:rPr lang="en-US" baseline="0" dirty="0"/>
              <a:t> </a:t>
            </a:r>
            <a:r>
              <a:rPr lang="en-US" sz="1200" kern="1200" dirty="0">
                <a:solidFill>
                  <a:schemeClr val="tx1"/>
                </a:solidFill>
                <a:effectLst/>
                <a:latin typeface="+mn-lt"/>
                <a:ea typeface="+mn-ea"/>
                <a:cs typeface="+mn-cs"/>
              </a:rPr>
              <a:t>This image comes from </a:t>
            </a:r>
            <a:r>
              <a:rPr lang="en-US" sz="1200" kern="1200" dirty="0" err="1">
                <a:solidFill>
                  <a:schemeClr val="tx1"/>
                </a:solidFill>
                <a:effectLst/>
                <a:latin typeface="+mn-lt"/>
                <a:ea typeface="+mn-ea"/>
                <a:cs typeface="+mn-cs"/>
              </a:rPr>
              <a:t>Proktolog</a:t>
            </a:r>
            <a:r>
              <a:rPr lang="en-US" sz="1200" kern="1200" dirty="0">
                <a:solidFill>
                  <a:schemeClr val="tx1"/>
                </a:solidFill>
                <a:effectLst/>
                <a:latin typeface="+mn-lt"/>
                <a:ea typeface="+mn-ea"/>
                <a:cs typeface="+mn-cs"/>
              </a:rPr>
              <a:t> and is in the public domain, via Wikimedia Commons: https://commons.wikimedia.org/wiki/File:Nikolai_Bodarevsky_001.jpg.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wiki040320112202</a:t>
            </a:r>
            <a:endParaRPr lang="en-US" dirty="0"/>
          </a:p>
        </p:txBody>
      </p:sp>
    </p:spTree>
    <p:extLst>
      <p:ext uri="{BB962C8B-B14F-4D97-AF65-F5344CB8AC3E}">
        <p14:creationId xmlns:p14="http://schemas.microsoft.com/office/powerpoint/2010/main" val="95494636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has been suggested that Paul’s words “</a:t>
            </a:r>
            <a:r>
              <a:rPr lang="en-US" dirty="0">
                <a:effectLst/>
              </a:rPr>
              <a:t>to live is Christ” (Gk. </a:t>
            </a:r>
            <a:r>
              <a:rPr lang="en-US" sz="1200" i="1" kern="1200" dirty="0">
                <a:solidFill>
                  <a:schemeClr val="tx1"/>
                </a:solidFill>
                <a:effectLst/>
                <a:latin typeface="+mn-lt"/>
                <a:ea typeface="+mn-ea"/>
                <a:cs typeface="+mn-cs"/>
              </a:rPr>
              <a:t>to </a:t>
            </a:r>
            <a:r>
              <a:rPr lang="en-US" sz="1200" i="1" kern="1200" dirty="0" err="1">
                <a:solidFill>
                  <a:schemeClr val="tx1"/>
                </a:solidFill>
                <a:effectLst/>
                <a:latin typeface="+mn-lt"/>
                <a:ea typeface="+mn-ea"/>
                <a:cs typeface="+mn-cs"/>
              </a:rPr>
              <a:t>zēn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christos</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τὸ ζῆν Χριστὸς</a:t>
            </a:r>
            <a:r>
              <a:rPr lang="en-US" sz="1200" i="0" kern="1200" dirty="0">
                <a:solidFill>
                  <a:schemeClr val="tx1"/>
                </a:solidFill>
                <a:effectLst/>
                <a:latin typeface="+mn-lt"/>
                <a:ea typeface="+mn-ea"/>
                <a:cs typeface="+mn-cs"/>
              </a:rPr>
              <a:t>) would have also brought to mind the then well-known Greek saying “life is good” (Gk. </a:t>
            </a:r>
            <a:r>
              <a:rPr lang="en-US" sz="1200" i="1" kern="1200" dirty="0" err="1">
                <a:solidFill>
                  <a:schemeClr val="tx1"/>
                </a:solidFill>
                <a:effectLst/>
                <a:latin typeface="+mn-lt"/>
                <a:ea typeface="+mn-ea"/>
                <a:cs typeface="+mn-cs"/>
              </a:rPr>
              <a:t>zēn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chrēstos</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ζῆν χρηστός</a:t>
            </a:r>
            <a:r>
              <a:rPr lang="en-US" sz="1200" i="0" kern="1200" dirty="0">
                <a:solidFill>
                  <a:schemeClr val="tx1"/>
                </a:solidFill>
                <a:effectLst/>
                <a:latin typeface="+mn-lt"/>
                <a:ea typeface="+mn-ea"/>
                <a:cs typeface="+mn-cs"/>
              </a:rPr>
              <a:t>;</a:t>
            </a:r>
            <a:r>
              <a:rPr lang="en-US" sz="1200" i="0" kern="1200" baseline="0" dirty="0">
                <a:solidFill>
                  <a:schemeClr val="tx1"/>
                </a:solidFill>
                <a:effectLst/>
                <a:latin typeface="+mn-lt"/>
                <a:ea typeface="+mn-ea"/>
                <a:cs typeface="+mn-cs"/>
              </a:rPr>
              <a:t> see</a:t>
            </a:r>
            <a:r>
              <a:rPr lang="en-US" sz="1200" i="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Hawthorne 2004: 55)</a:t>
            </a:r>
            <a:r>
              <a:rPr lang="en-US" sz="1200" i="0" kern="1200" dirty="0">
                <a:solidFill>
                  <a:schemeClr val="tx1"/>
                </a:solidFill>
                <a:effectLst/>
                <a:latin typeface="+mn-lt"/>
                <a:ea typeface="+mn-ea"/>
                <a:cs typeface="+mn-cs"/>
              </a:rPr>
              <a:t>. An interesting piece of evidence that lends credence to this is the well-known confusion between the names “Christus” and “</a:t>
            </a:r>
            <a:r>
              <a:rPr lang="en-US" sz="1200" i="0" kern="1200" dirty="0" err="1">
                <a:solidFill>
                  <a:schemeClr val="tx1"/>
                </a:solidFill>
                <a:effectLst/>
                <a:latin typeface="+mn-lt"/>
                <a:ea typeface="+mn-ea"/>
                <a:cs typeface="+mn-cs"/>
              </a:rPr>
              <a:t>Chrestus</a:t>
            </a:r>
            <a:r>
              <a:rPr lang="en-US" sz="1200" i="0" kern="1200" dirty="0">
                <a:solidFill>
                  <a:schemeClr val="tx1"/>
                </a:solidFill>
                <a:effectLst/>
                <a:latin typeface="+mn-lt"/>
                <a:ea typeface="+mn-ea"/>
                <a:cs typeface="+mn-cs"/>
              </a:rPr>
              <a:t>,” the latter meaning “good” or “useful” and often given as a name to slaves. </a:t>
            </a:r>
            <a:r>
              <a:rPr lang="en-US" dirty="0"/>
              <a:t>In AD 49, not long after Paul penned Philippians, Emperor Claudius expelled Jews from Rome because of controversy surrounding someone called “</a:t>
            </a:r>
            <a:r>
              <a:rPr lang="en-US" i="0" dirty="0" err="1"/>
              <a:t>Chrestus</a:t>
            </a:r>
            <a:r>
              <a:rPr lang="en-US" dirty="0"/>
              <a:t>” (Suetonius, </a:t>
            </a:r>
            <a:r>
              <a:rPr lang="en-US" i="1" dirty="0"/>
              <a:t>Life of Claudius</a:t>
            </a:r>
            <a:r>
              <a:rPr lang="en-US" i="0" dirty="0"/>
              <a:t>,</a:t>
            </a:r>
            <a:r>
              <a:rPr lang="en-US" i="1" dirty="0"/>
              <a:t> </a:t>
            </a:r>
            <a:r>
              <a:rPr lang="en-US" dirty="0"/>
              <a:t>25.4). Many scholars believe this is a misunderstanding of </a:t>
            </a:r>
            <a:r>
              <a:rPr lang="en-US" i="1" dirty="0"/>
              <a:t>Christos</a:t>
            </a:r>
            <a:r>
              <a:rPr lang="en-US" i="0" dirty="0"/>
              <a:t> (</a:t>
            </a:r>
            <a:r>
              <a:rPr lang="el-GR" dirty="0"/>
              <a:t>χριστος</a:t>
            </a:r>
            <a:r>
              <a:rPr lang="en-US" dirty="0"/>
              <a:t>),</a:t>
            </a:r>
            <a:r>
              <a:rPr lang="el-GR" dirty="0"/>
              <a:t> </a:t>
            </a:r>
            <a:r>
              <a:rPr lang="en-US" i="0" dirty="0"/>
              <a:t>meaning</a:t>
            </a:r>
            <a:r>
              <a:rPr lang="en-US" dirty="0"/>
              <a:t> “Christ.” This was the same expulsion that led Priscilla and Aquila to relocate to Corinth (Acts 18:2). Variant spellings of the same word alternating between the Greek letters </a:t>
            </a:r>
            <a:r>
              <a:rPr lang="en-US" i="1" dirty="0"/>
              <a:t>iota</a:t>
            </a:r>
            <a:r>
              <a:rPr lang="en-US" dirty="0"/>
              <a:t> and </a:t>
            </a:r>
            <a:r>
              <a:rPr lang="en-US" i="1" dirty="0"/>
              <a:t>eta</a:t>
            </a:r>
            <a:r>
              <a:rPr lang="en-US" dirty="0"/>
              <a:t> (which differentiate between the words in question here) also show that their pronunciation was being merged at this time. This statue of</a:t>
            </a:r>
            <a:r>
              <a:rPr lang="en-US" baseline="0" dirty="0"/>
              <a:t> Claudius </a:t>
            </a:r>
            <a:r>
              <a:rPr lang="en-US" dirty="0"/>
              <a:t>was photographed in</a:t>
            </a:r>
            <a:r>
              <a:rPr lang="en-US" baseline="0" dirty="0"/>
              <a:t> the Vatican Museums.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Hawthorne, G. F.</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2004	</a:t>
            </a:r>
            <a:r>
              <a:rPr lang="en-US" sz="1200" i="1" kern="1200" dirty="0">
                <a:solidFill>
                  <a:schemeClr val="tx1"/>
                </a:solidFill>
                <a:effectLst/>
                <a:latin typeface="+mn-lt"/>
                <a:ea typeface="+mn-ea"/>
                <a:cs typeface="+mn-cs"/>
              </a:rPr>
              <a:t>Philippians. </a:t>
            </a:r>
            <a:r>
              <a:rPr lang="en-US" sz="1200" i="0" kern="1200" dirty="0">
                <a:solidFill>
                  <a:schemeClr val="tx1"/>
                </a:solidFill>
                <a:effectLst/>
                <a:latin typeface="+mn-lt"/>
                <a:ea typeface="+mn-ea"/>
                <a:cs typeface="+mn-cs"/>
              </a:rPr>
              <a:t>Word Biblical Commentary.</a:t>
            </a:r>
            <a:r>
              <a:rPr lang="en-US" sz="1200" kern="1200" dirty="0">
                <a:solidFill>
                  <a:schemeClr val="tx1"/>
                </a:solidFill>
                <a:effectLst/>
                <a:latin typeface="+mn-lt"/>
                <a:ea typeface="+mn-ea"/>
                <a:cs typeface="+mn-cs"/>
              </a:rPr>
              <a:t> Dallas: Word.</a:t>
            </a:r>
            <a:endParaRPr lang="en-US" dirty="0"/>
          </a:p>
          <a:p>
            <a:endParaRPr lang="en-US" dirty="0"/>
          </a:p>
          <a:p>
            <a:r>
              <a:rPr lang="en-US" dirty="0"/>
              <a:t>tb0512176630</a:t>
            </a:r>
          </a:p>
        </p:txBody>
      </p:sp>
    </p:spTree>
    <p:extLst>
      <p:ext uri="{BB962C8B-B14F-4D97-AF65-F5344CB8AC3E}">
        <p14:creationId xmlns:p14="http://schemas.microsoft.com/office/powerpoint/2010/main" val="366378501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This photo shows the burial slab of a slave named “</a:t>
            </a:r>
            <a:r>
              <a:rPr lang="en-US" sz="1200" kern="1200" baseline="0" dirty="0" err="1">
                <a:solidFill>
                  <a:schemeClr val="tx1"/>
                </a:solidFill>
                <a:effectLst/>
                <a:latin typeface="+mn-lt"/>
                <a:ea typeface="+mn-ea"/>
                <a:cs typeface="+mn-cs"/>
              </a:rPr>
              <a:t>Chrestus</a:t>
            </a:r>
            <a:r>
              <a:rPr lang="en-US" sz="1200" kern="1200" baseline="0" dirty="0">
                <a:solidFill>
                  <a:schemeClr val="tx1"/>
                </a:solidFill>
                <a:effectLst/>
                <a:latin typeface="+mn-lt"/>
                <a:ea typeface="+mn-ea"/>
                <a:cs typeface="+mn-cs"/>
              </a:rPr>
              <a:t>,” a name that means “good” or “useful.” This particular man </a:t>
            </a:r>
            <a:r>
              <a:rPr lang="en-US" dirty="0"/>
              <a:t>dealt with the administration of his two owners from the </a:t>
            </a:r>
            <a:r>
              <a:rPr lang="en-US" dirty="0" err="1"/>
              <a:t>Norbani</a:t>
            </a:r>
            <a:r>
              <a:rPr lang="en-US" dirty="0"/>
              <a:t> family. This inscription is on display </a:t>
            </a:r>
            <a:r>
              <a:rPr lang="en-US" sz="1200" kern="1200" dirty="0">
                <a:solidFill>
                  <a:schemeClr val="tx1"/>
                </a:solidFill>
                <a:effectLst/>
                <a:latin typeface="+mn-lt"/>
                <a:ea typeface="+mn-ea"/>
                <a:cs typeface="+mn-cs"/>
              </a:rPr>
              <a:t>at the National Museum of Rome at the Diocletian Baths.</a:t>
            </a:r>
          </a:p>
          <a:p>
            <a:endParaRPr lang="en-US" dirty="0"/>
          </a:p>
          <a:p>
            <a:r>
              <a:rPr lang="en-US" dirty="0"/>
              <a:t>tb0513178516</a:t>
            </a:r>
          </a:p>
        </p:txBody>
      </p:sp>
    </p:spTree>
    <p:extLst>
      <p:ext uri="{BB962C8B-B14F-4D97-AF65-F5344CB8AC3E}">
        <p14:creationId xmlns:p14="http://schemas.microsoft.com/office/powerpoint/2010/main" val="2886359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large inscription at Philippi includes the Latin name of the city,</a:t>
            </a:r>
            <a:r>
              <a:rPr lang="en-US" baseline="0" dirty="0"/>
              <a:t> “PHILIPPIS.”</a:t>
            </a:r>
          </a:p>
          <a:p>
            <a:endParaRPr lang="en-US" dirty="0"/>
          </a:p>
          <a:p>
            <a:r>
              <a:rPr lang="en-US" dirty="0"/>
              <a:t>tb010717130</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294275488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Paul’s willingness to die for the cause of the gospel stemmed from his belief that upon death he would join Christ in heaven</a:t>
            </a:r>
            <a:r>
              <a:rPr lang="en-US" baseline="0" dirty="0"/>
              <a:t>. “</a:t>
            </a:r>
            <a:r>
              <a:rPr lang="en-US" sz="1200" b="0" i="0" u="none" strike="noStrike" kern="1200" baseline="0" dirty="0">
                <a:solidFill>
                  <a:schemeClr val="tx1"/>
                </a:solidFill>
                <a:latin typeface="+mn-lt"/>
                <a:ea typeface="+mn-ea"/>
                <a:cs typeface="+mn-cs"/>
              </a:rPr>
              <a:t>But just as it is written, ‘Things which eye has not seen and ear has not heard, and which</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have not entered the heart of man, all that God has prepared for those who love Him’” (1 Cor 2:9, NASB). </a:t>
            </a:r>
          </a:p>
          <a:p>
            <a:endParaRPr lang="en-US" sz="1200" b="0" i="0" u="none" strike="noStrike" kern="1200" baseline="0" dirty="0">
              <a:solidFill>
                <a:schemeClr val="tx1"/>
              </a:solidFill>
              <a:latin typeface="+mn-lt"/>
              <a:ea typeface="+mn-ea"/>
              <a:cs typeface="+mn-cs"/>
            </a:endParaRPr>
          </a:p>
          <a:p>
            <a:r>
              <a:rPr lang="en-US" dirty="0"/>
              <a:t>This oil on canvas painting is part of a larger collection of works on the Last Judgment. It depicts heaven as a vast sweep of beautiful country</a:t>
            </a:r>
            <a:r>
              <a:rPr lang="en-US" baseline="0" dirty="0"/>
              <a:t> with majestic mountains, trees, and lakes where those who have gained that shore frolic and dance. </a:t>
            </a:r>
            <a:r>
              <a:rPr lang="en-US" dirty="0"/>
              <a:t>The painting was photographed at Tate Britain, formerly the National Gallery of</a:t>
            </a:r>
            <a:r>
              <a:rPr lang="en-US" baseline="0" dirty="0"/>
              <a:t> British Art. </a:t>
            </a:r>
            <a:r>
              <a:rPr lang="en-US" dirty="0"/>
              <a:t>This image comes from John Martin and is in the public domain, via Wikimedia Commons: https://commons.wikimedia.org/wiki/File:John_Martin_-_The_Plains_of_Heaven_-_Google_Art_Project.jpg.</a:t>
            </a:r>
          </a:p>
          <a:p>
            <a:endParaRPr lang="en-US" dirty="0"/>
          </a:p>
          <a:p>
            <a:r>
              <a:rPr lang="en-US" dirty="0"/>
              <a:t>wiki0219201123592248</a:t>
            </a:r>
          </a:p>
        </p:txBody>
      </p:sp>
    </p:spTree>
    <p:extLst>
      <p:ext uri="{BB962C8B-B14F-4D97-AF65-F5344CB8AC3E}">
        <p14:creationId xmlns:p14="http://schemas.microsoft.com/office/powerpoint/2010/main" val="288635920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For Paul, “fruitful</a:t>
            </a:r>
            <a:r>
              <a:rPr lang="en-US" baseline="0" dirty="0"/>
              <a:t> labor” was preaching the gospel. This painting depicts him evangelizing at Ephesus as books were brought to be burned by those who practiced magic. </a:t>
            </a:r>
            <a:r>
              <a:rPr lang="en-US" dirty="0"/>
              <a:t>This image was painted by Eustache Le Sueur in 1649. The use of codices, instead of scrolls,</a:t>
            </a:r>
            <a:r>
              <a:rPr lang="en-US" baseline="0" dirty="0"/>
              <a:t> to illustrate the books brought to be burned is erroneous. </a:t>
            </a:r>
            <a:r>
              <a:rPr lang="en-US" dirty="0"/>
              <a:t>This photograph comes from </a:t>
            </a:r>
            <a:r>
              <a:rPr lang="en-US" dirty="0" err="1"/>
              <a:t>JarketUploadBot</a:t>
            </a:r>
            <a:r>
              <a:rPr lang="en-US" dirty="0"/>
              <a:t> and is in the public domain, via </a:t>
            </a:r>
            <a:r>
              <a:rPr lang="en-US" dirty="0" err="1"/>
              <a:t>Wikimeida</a:t>
            </a:r>
            <a:r>
              <a:rPr lang="en-US" dirty="0"/>
              <a:t> Commons: https://commons.wikimedia.org/wiki/File:Eustache_Le_Sueur_-_The_Preaching_of_St_Paul_at_Ephesus_-_WGA12613.jpg.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wiki00000106569</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285308029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word translated “hard-pressed” (Gk. </a:t>
            </a:r>
            <a:r>
              <a:rPr lang="en-US" sz="1200" i="1" kern="1200" dirty="0" err="1">
                <a:solidFill>
                  <a:schemeClr val="tx1"/>
                </a:solidFill>
                <a:effectLst/>
                <a:latin typeface="+mn-lt"/>
                <a:ea typeface="+mn-ea"/>
                <a:cs typeface="+mn-cs"/>
              </a:rPr>
              <a:t>sunechomai</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συνέχομαι</a:t>
            </a:r>
            <a:r>
              <a:rPr lang="en-US" altLang="en-US" dirty="0"/>
              <a:t>) is also used of the crowd that was pressing Jesus so tightly that it made no sense to His disciples for Him to ask, “Who touched Me?” (Luke 8:45). The photo above depicts a similar scene with pressing crowds gathered for the Holy Fire ceremony at the traditional place of Jesus’s burial and resurrection. The scene has been described in part as follows: “In one small but compact band the Bishop of Petra (who is on this occasion the Bishop of ‘the Fire,’ the representative of the patriarch) is hurried to the Chapel of the Sepulcher, and the door is closed behind him. The whole church is now one heaving sea of heads. . . . By the aperture itself stands a priest to catch the fire; on each side of the lane hundreds of bare arms are stretched out like the branches of a leafless forest—like the branches of a forest quivering in some violent tempest . . . . At last the moment comes. A bright flame as of burning wood appears inside the hole—the light, as every educated Greek knows and acknowledges, kindled by the bishop within—the light, as every pilgrim believes, of the descent of God himself upon the Holy Tomb. Any distinct feature or incident is lost in the universal whirl of excitement which envelops the church as slowly, gradually, the fire spreads from hand to hand, from taper to taper, through that vast multitude, till at last the whole edifice, from gallery to gallery and through the area below, is one wide blaze of thousands of burning candles” (Charles Wilson, </a:t>
            </a:r>
            <a:r>
              <a:rPr lang="en-US" altLang="en-US" i="1" dirty="0"/>
              <a:t>Picturesque Palestine</a:t>
            </a:r>
            <a:r>
              <a:rPr lang="en-US" altLang="en-US" dirty="0"/>
              <a:t>, 1881, volume 1: 25, 27–28). This American Colony photo was taken between 1900 and 1920.</a:t>
            </a:r>
          </a:p>
          <a:p>
            <a:endParaRPr lang="en-US" dirty="0"/>
          </a:p>
          <a:p>
            <a:r>
              <a:rPr lang="en-US" altLang="en-US" dirty="0"/>
              <a:t>mat00872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285308029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“Hard-pressed” (Gk. </a:t>
            </a:r>
            <a:r>
              <a:rPr lang="en-US" sz="1200" i="1" kern="1200" dirty="0" err="1">
                <a:solidFill>
                  <a:schemeClr val="tx1"/>
                </a:solidFill>
                <a:effectLst/>
                <a:latin typeface="+mn-lt"/>
                <a:ea typeface="+mn-ea"/>
                <a:cs typeface="+mn-cs"/>
              </a:rPr>
              <a:t>sunechomai</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συνέχομαι</a:t>
            </a:r>
            <a:r>
              <a:rPr lang="en-US" altLang="en-US" dirty="0"/>
              <a:t>) is also used to describe distress, even torment or affliction</a:t>
            </a:r>
            <a:r>
              <a:rPr lang="en-US" altLang="en-US" baseline="0" dirty="0"/>
              <a:t> (cf. Luke 12:50). Paul is torn between two conflicting emotions, the desire to be with Christ and the desire help those on earth who would benefit from his presence. The feeling of torment or anguish felt by Paul is reflected on the face of this statue of Pan, depicted here being subdued by a cupid. This broken marble statuary was photographed at the San Antonio Museum of Art in Texas.</a:t>
            </a:r>
          </a:p>
          <a:p>
            <a:endParaRPr lang="en-US" baseline="0" dirty="0"/>
          </a:p>
          <a:p>
            <a:r>
              <a:rPr lang="en-US" dirty="0"/>
              <a:t>tb111716677</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220117674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Hawthorne (2004: 58–59) points out that the word “depart” (Gk. </a:t>
            </a:r>
            <a:r>
              <a:rPr lang="en-US" sz="1200" i="1" kern="1200" dirty="0" err="1">
                <a:solidFill>
                  <a:schemeClr val="tx1"/>
                </a:solidFill>
                <a:effectLst/>
                <a:latin typeface="+mn-lt"/>
                <a:ea typeface="+mn-ea"/>
                <a:cs typeface="+mn-cs"/>
              </a:rPr>
              <a:t>analusai</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ἀναλῦσαι</a:t>
            </a:r>
            <a:r>
              <a:rPr lang="en-US" sz="1200" kern="1200" dirty="0">
                <a:solidFill>
                  <a:schemeClr val="tx1"/>
                </a:solidFill>
                <a:effectLst/>
                <a:latin typeface="+mn-lt"/>
                <a:ea typeface="+mn-ea"/>
                <a:cs typeface="+mn-cs"/>
              </a:rPr>
              <a:t>) which is sometimes used to refer to breaking camp. This abandoned Roman siege camp, one of many built near Masada in the early 70s, illustrates this imagery. Each camp was</a:t>
            </a:r>
            <a:r>
              <a:rPr lang="en-US" sz="1200" kern="1200" baseline="0" dirty="0">
                <a:solidFill>
                  <a:schemeClr val="tx1"/>
                </a:solidFill>
                <a:effectLst/>
                <a:latin typeface="+mn-lt"/>
                <a:ea typeface="+mn-ea"/>
                <a:cs typeface="+mn-cs"/>
              </a:rPr>
              <a:t> surrounded by a stone defensive wall, still clearly visible today.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Hawthorne, G. F.</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2004	</a:t>
            </a:r>
            <a:r>
              <a:rPr lang="en-US" sz="1200" i="1" kern="1200" dirty="0">
                <a:solidFill>
                  <a:schemeClr val="tx1"/>
                </a:solidFill>
                <a:effectLst/>
                <a:latin typeface="+mn-lt"/>
                <a:ea typeface="+mn-ea"/>
                <a:cs typeface="+mn-cs"/>
              </a:rPr>
              <a:t>Philippians. </a:t>
            </a:r>
            <a:r>
              <a:rPr lang="en-US" sz="1200" i="0" kern="1200" dirty="0">
                <a:solidFill>
                  <a:schemeClr val="tx1"/>
                </a:solidFill>
                <a:effectLst/>
                <a:latin typeface="+mn-lt"/>
                <a:ea typeface="+mn-ea"/>
                <a:cs typeface="+mn-cs"/>
              </a:rPr>
              <a:t>Word Biblical Commentary.</a:t>
            </a:r>
            <a:r>
              <a:rPr lang="en-US" sz="1200" kern="1200" dirty="0">
                <a:solidFill>
                  <a:schemeClr val="tx1"/>
                </a:solidFill>
                <a:effectLst/>
                <a:latin typeface="+mn-lt"/>
                <a:ea typeface="+mn-ea"/>
                <a:cs typeface="+mn-cs"/>
              </a:rPr>
              <a:t> Dallas: Word.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tb052104817</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387259043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Paul’s hope is to continue on in a way that would benefit the Philippians.</a:t>
            </a:r>
            <a:r>
              <a:rPr lang="en-US" baseline="0" dirty="0"/>
              <a:t> This view of ancient remains at Philippi includes the broad area of the forum (marketplace, in the foreground) and the acropolis (background).</a:t>
            </a:r>
          </a:p>
          <a:p>
            <a:endParaRPr lang="en-US" dirty="0"/>
          </a:p>
          <a:p>
            <a:r>
              <a:rPr lang="en-US" dirty="0"/>
              <a:t>tb031106832</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172725360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likely walked by this theater during his time at Philippi, and perhaps he even entered</a:t>
            </a:r>
            <a:r>
              <a:rPr lang="en-US" baseline="0" dirty="0"/>
              <a:t> it</a:t>
            </a:r>
            <a:r>
              <a:rPr lang="en-US" dirty="0"/>
              <a:t>. The theater was originally constructed in the 4th century BC and was renovated in the 2nd and 3rd centuries AD.</a:t>
            </a:r>
            <a:r>
              <a:rPr lang="en-US" baseline="0" dirty="0"/>
              <a:t> The renovations were at least partially intended to make the theater more </a:t>
            </a:r>
            <a:r>
              <a:rPr lang="en-US" dirty="0"/>
              <a:t>suitable for gladiatorial</a:t>
            </a:r>
            <a:r>
              <a:rPr lang="en-US" baseline="0" dirty="0"/>
              <a:t> games, something Paul would have opposed</a:t>
            </a:r>
            <a:r>
              <a:rPr lang="en-US" dirty="0"/>
              <a:t>. </a:t>
            </a:r>
          </a:p>
          <a:p>
            <a:endParaRPr lang="en-US" dirty="0"/>
          </a:p>
          <a:p>
            <a:r>
              <a:rPr lang="en-US" dirty="0"/>
              <a:t>tb031106931</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172725360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Via Egnatia (Egnatian Way) was an important road which led from the Adriatic Sea, across modern Albania and Greece, to Istanbul, Turkey. It was constructed in the 2nd century BC. When Paul traveled to and from Philippi, he would have used this road. Note the ruts left in the stones from heavy</a:t>
            </a:r>
            <a:r>
              <a:rPr lang="en-US" baseline="0" dirty="0"/>
              <a:t> cart traffic in this area.</a:t>
            </a:r>
            <a:endParaRPr lang="en-US" dirty="0"/>
          </a:p>
          <a:p>
            <a:endParaRPr lang="en-US" dirty="0"/>
          </a:p>
          <a:p>
            <a:r>
              <a:rPr lang="en-US" dirty="0"/>
              <a:t>tb031106768</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103904960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phrase</a:t>
            </a:r>
            <a:r>
              <a:rPr lang="en-US" sz="1200" baseline="0" dirty="0"/>
              <a:t> “live your life” (Gk. </a:t>
            </a:r>
            <a:r>
              <a:rPr lang="en-US" sz="1200" i="1" baseline="0" dirty="0" err="1"/>
              <a:t>politeuomai</a:t>
            </a:r>
            <a:r>
              <a:rPr lang="en-US" sz="1200" i="0" baseline="0" dirty="0"/>
              <a:t>,</a:t>
            </a:r>
            <a:r>
              <a:rPr lang="en-US" sz="1200" baseline="0" dirty="0"/>
              <a:t> </a:t>
            </a:r>
            <a:r>
              <a:rPr lang="el-GR" sz="1200" b="0" i="0" u="none" strike="noStrike" kern="1200" baseline="0" dirty="0">
                <a:solidFill>
                  <a:schemeClr val="tx1"/>
                </a:solidFill>
              </a:rPr>
              <a:t>πολιτεύομαι</a:t>
            </a:r>
            <a:r>
              <a:rPr lang="en-US" sz="1200" b="0" i="0" u="none" strike="noStrike" kern="1200" baseline="0" dirty="0">
                <a:solidFill>
                  <a:schemeClr val="tx1"/>
                </a:solidFill>
              </a:rPr>
              <a:t>) has overtones related to the responsibilities of citizenship. It could even be understood as “discharge your obligations as citizens” (Brewer 1954: 83; cf. NLT, TNIV), presumably of heaven. Citizenship had an interesting origin at Philippi. </a:t>
            </a:r>
            <a:r>
              <a:rPr lang="en-US" sz="1200" dirty="0"/>
              <a:t>In October of 42 BC, in the fields just to the west of Philippi (pictured here), the armies of Brutus and Cassius battled with the heirs to Julius Caesar’s dynasty, Mark Antony and Octavian. The defeat of Brutus and Cassius signaled the end of the republican form of government in Rome. After the battle, Roman colonists and veterans were settled in the region of Philippi, and the city officially became a Roman colony in 27 BC. Octavian (Augustus) gave the citizens of Philippi the same rights and privileges as they would have had were their land on Italian soil, essentially</a:t>
            </a:r>
            <a:r>
              <a:rPr lang="en-US" sz="1200" baseline="0" dirty="0"/>
              <a:t> granting them Roman citizenship</a:t>
            </a:r>
            <a:r>
              <a:rPr lang="en-US" sz="1200" dirty="0"/>
              <a:t>. Several of</a:t>
            </a:r>
            <a:r>
              <a:rPr lang="en-US" sz="1200" baseline="0" dirty="0"/>
              <a:t> the following slides play on this aspect of citizenship.</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Brewer, Raymond R.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1954	The Meaning of </a:t>
            </a:r>
            <a:r>
              <a:rPr lang="en-US" dirty="0" err="1"/>
              <a:t>Politeuesthe</a:t>
            </a:r>
            <a:r>
              <a:rPr lang="en-US" dirty="0"/>
              <a:t> in Philippians 1:27. </a:t>
            </a:r>
            <a:r>
              <a:rPr lang="en-US" i="1" dirty="0"/>
              <a:t>Journal of Biblical Literature </a:t>
            </a:r>
            <a:r>
              <a:rPr lang="en-US" dirty="0"/>
              <a:t>73/2: 76–83.</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endParaRPr>
          </a:p>
          <a:p>
            <a:r>
              <a:rPr lang="en-US" dirty="0"/>
              <a:t>tb031106723</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300012386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coin was minted at Philippi in the year that Mark Antony and Octavian defeated Brutus and Cassius on the plain outside Philippi. The obverse side of this coin (left) shows the </a:t>
            </a:r>
            <a:r>
              <a:rPr lang="en-US" dirty="0"/>
              <a:t>bare head of Antony. It is inscribed A I CV </a:t>
            </a:r>
            <a:r>
              <a:rPr lang="en-US" i="0" dirty="0"/>
              <a:t>(</a:t>
            </a:r>
            <a:r>
              <a:rPr lang="en-US" i="1" dirty="0"/>
              <a:t>Consul </a:t>
            </a:r>
            <a:r>
              <a:rPr lang="en-US" i="1" dirty="0" err="1"/>
              <a:t>Quintim</a:t>
            </a:r>
            <a:r>
              <a:rPr lang="en-US" i="0" dirty="0"/>
              <a:t>)</a:t>
            </a:r>
            <a:r>
              <a:rPr lang="en-US" dirty="0"/>
              <a:t> P</a:t>
            </a:r>
            <a:r>
              <a:rPr lang="en-US" i="1" dirty="0"/>
              <a:t>.</a:t>
            </a:r>
            <a:r>
              <a:rPr lang="en-US" dirty="0"/>
              <a:t> The reverse side (right) shows a togate figure on a </a:t>
            </a:r>
            <a:r>
              <a:rPr lang="en-US" i="0" dirty="0"/>
              <a:t>curule seat</a:t>
            </a:r>
            <a:r>
              <a:rPr lang="en-US" dirty="0"/>
              <a:t>, with an urn or amphora at his feet, holding a tablet. It is inscribed Q </a:t>
            </a:r>
            <a:r>
              <a:rPr lang="en-US" dirty="0" err="1"/>
              <a:t>PAQVIVS</a:t>
            </a:r>
            <a:r>
              <a:rPr lang="en-US" dirty="0"/>
              <a:t> </a:t>
            </a:r>
            <a:r>
              <a:rPr lang="en-US" dirty="0" err="1"/>
              <a:t>RVF</a:t>
            </a:r>
            <a:r>
              <a:rPr lang="en-US" dirty="0"/>
              <a:t> LEG C D (</a:t>
            </a:r>
            <a:r>
              <a:rPr lang="en-US" i="1" dirty="0"/>
              <a:t>Q. </a:t>
            </a:r>
            <a:r>
              <a:rPr lang="en-US" i="1" dirty="0" err="1"/>
              <a:t>Paquius</a:t>
            </a:r>
            <a:r>
              <a:rPr lang="en-US" i="1" dirty="0"/>
              <a:t> Rufus, </a:t>
            </a:r>
            <a:r>
              <a:rPr lang="en-US" i="1" dirty="0" err="1"/>
              <a:t>legatus</a:t>
            </a:r>
            <a:r>
              <a:rPr lang="en-US" i="1" dirty="0"/>
              <a:t> </a:t>
            </a:r>
            <a:r>
              <a:rPr lang="en-US" i="1" dirty="0" err="1"/>
              <a:t>coloniae</a:t>
            </a:r>
            <a:r>
              <a:rPr lang="en-US" i="1" dirty="0"/>
              <a:t> </a:t>
            </a:r>
            <a:r>
              <a:rPr lang="en-US" i="1" dirty="0" err="1"/>
              <a:t>ducendae</a:t>
            </a:r>
            <a:r>
              <a:rPr lang="en-US" dirty="0"/>
              <a:t>). </a:t>
            </a:r>
            <a:r>
              <a:rPr lang="en-US" sz="1200" dirty="0"/>
              <a:t>This coin is in the Jared James Clark Collection.</a:t>
            </a:r>
          </a:p>
          <a:p>
            <a:endParaRPr lang="en-US" sz="1200" dirty="0"/>
          </a:p>
          <a:p>
            <a:r>
              <a:rPr lang="en-US" dirty="0"/>
              <a:t>Left (obverse): tb030117557b; right (reverse): tb030117564b</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23013407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ancient Greek letter illustrates the background for part of Paul’s greeting here. Paul’s greeting seems to combine a common formulaic opening in Greco-Roman and Semitic letters. ”Grace” (Gk. </a:t>
            </a:r>
            <a:r>
              <a:rPr lang="en-US" i="1" dirty="0" err="1"/>
              <a:t>charis</a:t>
            </a:r>
            <a:r>
              <a:rPr lang="en-US" dirty="0"/>
              <a:t>, </a:t>
            </a:r>
            <a:r>
              <a:rPr lang="el-GR" sz="1200" kern="1200" dirty="0">
                <a:solidFill>
                  <a:schemeClr val="tx1"/>
                </a:solidFill>
                <a:effectLst/>
                <a:latin typeface="+mn-lt"/>
                <a:ea typeface="+mn-ea"/>
                <a:cs typeface="+mn-cs"/>
              </a:rPr>
              <a:t>χάρις</a:t>
            </a:r>
            <a:r>
              <a:rPr lang="en-US" dirty="0"/>
              <a:t>) is related to the common Greek word “greetings” (Gk. </a:t>
            </a:r>
            <a:r>
              <a:rPr lang="en-US" i="1" dirty="0" err="1"/>
              <a:t>chairein</a:t>
            </a:r>
            <a:r>
              <a:rPr lang="en-US" dirty="0"/>
              <a:t>, </a:t>
            </a:r>
            <a:r>
              <a:rPr lang="el-GR" sz="1200" kern="1200" dirty="0">
                <a:solidFill>
                  <a:schemeClr val="tx1"/>
                </a:solidFill>
                <a:effectLst/>
                <a:latin typeface="+mn-lt"/>
                <a:ea typeface="+mn-ea"/>
                <a:cs typeface="+mn-cs"/>
              </a:rPr>
              <a:t>χαίρειν</a:t>
            </a:r>
            <a:r>
              <a:rPr lang="en-US" sz="1200" kern="1200" dirty="0">
                <a:solidFill>
                  <a:schemeClr val="tx1"/>
                </a:solidFill>
                <a:effectLst/>
                <a:latin typeface="+mn-lt"/>
                <a:ea typeface="+mn-ea"/>
                <a:cs typeface="+mn-cs"/>
              </a:rPr>
              <a:t>), as seen in Acts 15:23, 23:26, and James 1:1 (cf. Matt 26:49, Mark 15:18, Luke 1:28, and John 19:3).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standard Semitic greeting, as seen in Luke 10:5 and 24:36, and John 20:19. The letter shown here may be from Egypt (the provenance is unclear). In the letter, </a:t>
            </a:r>
            <a:r>
              <a:rPr lang="en-US" dirty="0" err="1"/>
              <a:t>Gerontios</a:t>
            </a:r>
            <a:r>
              <a:rPr lang="en-US" dirty="0"/>
              <a:t> addresses his brother </a:t>
            </a:r>
            <a:r>
              <a:rPr lang="en-US" dirty="0" err="1"/>
              <a:t>Ammonianos</a:t>
            </a:r>
            <a:r>
              <a:rPr lang="en-US" dirty="0"/>
              <a:t> with the word “greeting” </a:t>
            </a:r>
            <a:r>
              <a:rPr lang="en-US" sz="1200" kern="1200" dirty="0">
                <a:solidFill>
                  <a:schemeClr val="tx1"/>
                </a:solidFill>
                <a:effectLst/>
                <a:latin typeface="+mn-lt"/>
                <a:ea typeface="+mn-ea"/>
                <a:cs typeface="+mn-cs"/>
              </a:rPr>
              <a:t>(</a:t>
            </a:r>
            <a:r>
              <a:rPr lang="en-US" dirty="0"/>
              <a:t>Gk. </a:t>
            </a:r>
            <a:r>
              <a:rPr lang="en-US" i="1" dirty="0" err="1"/>
              <a:t>chairein</a:t>
            </a:r>
            <a:r>
              <a:rPr lang="en-US" dirty="0"/>
              <a:t>, </a:t>
            </a:r>
            <a:r>
              <a:rPr lang="el-GR" sz="1200" kern="1200" dirty="0">
                <a:solidFill>
                  <a:schemeClr val="tx1"/>
                </a:solidFill>
                <a:effectLst/>
                <a:latin typeface="+mn-lt"/>
                <a:ea typeface="+mn-ea"/>
                <a:cs typeface="+mn-cs"/>
              </a:rPr>
              <a:t>χαίρειν</a:t>
            </a:r>
            <a:r>
              <a:rPr lang="en-US" i="0" dirty="0"/>
              <a:t>). See the next slide for a close-up.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image comes from the University of Michigan, Advanced Papyrological Information System, and is in the public domain. Source: http://quod.lib.umich.edu/a/apis/x-3445/c1_88r.tif. University of Michigan Library Digital Collections. Accessed: Sept 27, 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umapis3445188</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76780531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translated “live your lives” </a:t>
            </a:r>
            <a:r>
              <a:rPr lang="en-US" sz="1200" baseline="0" dirty="0"/>
              <a:t>(Gk. </a:t>
            </a:r>
            <a:r>
              <a:rPr lang="en-US" sz="1200" i="1" baseline="0" dirty="0" err="1"/>
              <a:t>politeuomai</a:t>
            </a:r>
            <a:r>
              <a:rPr lang="en-US" sz="1200" i="0" baseline="0" dirty="0"/>
              <a:t>,</a:t>
            </a:r>
            <a:r>
              <a:rPr lang="en-US" sz="1200" baseline="0" dirty="0"/>
              <a:t> </a:t>
            </a:r>
            <a:r>
              <a:rPr lang="el-GR" sz="1200" b="0" i="0" u="none" strike="noStrike" kern="1200" baseline="0" dirty="0">
                <a:solidFill>
                  <a:schemeClr val="tx1"/>
                </a:solidFill>
                <a:ea typeface="+mn-ea"/>
                <a:cs typeface="+mn-cs"/>
              </a:rPr>
              <a:t>πολιτεύομαι</a:t>
            </a:r>
            <a:r>
              <a:rPr lang="en-US" sz="1200" b="0" i="0" u="none" strike="noStrike" kern="1200" baseline="0" dirty="0">
                <a:solidFill>
                  <a:schemeClr val="tx1"/>
                </a:solidFill>
                <a:ea typeface="+mn-ea"/>
                <a:cs typeface="+mn-cs"/>
              </a:rPr>
              <a:t>) </a:t>
            </a:r>
            <a:r>
              <a:rPr lang="en-US" sz="1200" i="0" kern="1200" dirty="0">
                <a:solidFill>
                  <a:schemeClr val="tx1"/>
                </a:solidFill>
                <a:effectLst/>
                <a:ea typeface="+mn-ea"/>
                <a:cs typeface="+mn-cs"/>
              </a:rPr>
              <a:t>is also used in Jewish literature of the time to refer to conducting oneself in accordance with religious regulations (e.g., Josephus</a:t>
            </a:r>
            <a:r>
              <a:rPr lang="en-US" sz="1200" i="1" kern="1200" dirty="0">
                <a:solidFill>
                  <a:schemeClr val="tx1"/>
                </a:solidFill>
                <a:effectLst/>
                <a:ea typeface="+mn-ea"/>
                <a:cs typeface="+mn-cs"/>
              </a:rPr>
              <a:t>, Life</a:t>
            </a:r>
            <a:r>
              <a:rPr lang="en-US" sz="1200" i="0" kern="1200" dirty="0">
                <a:solidFill>
                  <a:schemeClr val="tx1"/>
                </a:solidFill>
                <a:effectLst/>
                <a:ea typeface="+mn-ea"/>
                <a:cs typeface="+mn-cs"/>
              </a:rPr>
              <a:t>, 12).</a:t>
            </a:r>
            <a:r>
              <a:rPr lang="en-US" dirty="0"/>
              <a:t> Paul states later in the letter to the Philippians</a:t>
            </a:r>
            <a:r>
              <a:rPr lang="en-US" baseline="0" dirty="0"/>
              <a:t> that our citizenship is in heaven (3:20). Philippi was unusual among Roman provincial municipalities in that it was recognized as a Roman colony and the citizens of Philippi were considered Roman citizens. Therefore, the concept of holding citizenship in a faraway place (heaven) was something the Philippians could relate to in a unique way—</a:t>
            </a:r>
            <a:r>
              <a:rPr lang="en-US" sz="1200" kern="1200" dirty="0">
                <a:solidFill>
                  <a:schemeClr val="tx1"/>
                </a:solidFill>
                <a:effectLst/>
                <a:ea typeface="+mn-ea"/>
                <a:cs typeface="+mn-cs"/>
              </a:rPr>
              <a:t>their earthly citizenship was in Rome, even though they were living in Philippi and may have never been to Rome.</a:t>
            </a:r>
          </a:p>
          <a:p>
            <a:endParaRPr lang="en-US" sz="1200" kern="1200" dirty="0">
              <a:solidFill>
                <a:schemeClr val="tx1"/>
              </a:solidFill>
              <a:effectLst/>
              <a:ea typeface="+mn-ea"/>
              <a:cs typeface="+mn-cs"/>
            </a:endParaRPr>
          </a:p>
          <a:p>
            <a:r>
              <a:rPr lang="en-US" dirty="0"/>
              <a:t>tb112002517</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264119855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Citizenship in the Roman Empire was an extremely costly and privileged status for those who were not born into it, as illustrated by this boundary stone. According to the museum sign, M. </a:t>
            </a:r>
            <a:r>
              <a:rPr lang="en-US" dirty="0" err="1"/>
              <a:t>Pullius</a:t>
            </a:r>
            <a:r>
              <a:rPr lang="en-US" dirty="0"/>
              <a:t> </a:t>
            </a:r>
            <a:r>
              <a:rPr lang="en-US" dirty="0" err="1"/>
              <a:t>Laetus</a:t>
            </a:r>
            <a:r>
              <a:rPr lang="en-US" dirty="0"/>
              <a:t>, son of Marcus “boasts of his tribe the Am(</a:t>
            </a:r>
            <a:r>
              <a:rPr lang="en-US" dirty="0" err="1"/>
              <a:t>ensis</a:t>
            </a:r>
            <a:r>
              <a:rPr lang="en-US" dirty="0"/>
              <a:t>), proof of his proud possession of Roman citizenship, which he had probably only recently attained. Since he is still tied to his Italic origins, however, he is qualified not as a citizen of a particular city, but as a member of the once-independent community of the </a:t>
            </a:r>
            <a:r>
              <a:rPr lang="en-US" dirty="0" err="1"/>
              <a:t>Frentani</a:t>
            </a:r>
            <a:r>
              <a:rPr lang="en-US" dirty="0"/>
              <a:t>.” This inscription was discovered at an unknown location in Rome and was photographed at the National Museum of Rome at the Diocletian Baths.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tb0513178213</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183950061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Roman citizenship could be purchased at great cost (Acts 22:28) or earned through significant service as illustrated on this plaque. This bronze artifact was photographed in the British Museum. The museum website gives this description: “The bronze diploma comprises two inscribed sheets of bronze, which could be hung up for display. The inscription confirmed the formal discharge from the Egyptian fleet of Marcus </a:t>
            </a:r>
            <a:r>
              <a:rPr lang="en-US" dirty="0" err="1"/>
              <a:t>Papirius</a:t>
            </a:r>
            <a:r>
              <a:rPr lang="en-US" dirty="0"/>
              <a:t> of </a:t>
            </a:r>
            <a:r>
              <a:rPr lang="en-US" dirty="0" err="1"/>
              <a:t>Arsinoe</a:t>
            </a:r>
            <a:r>
              <a:rPr lang="en-US" dirty="0"/>
              <a:t> (Philadelphia) in the Fayum area of Egypt, after twenty-five years of service. It also bestowed on him Roman citizenship.” The word “citizenship” (Lat. CIVITAS) is the first word in the first line of this inscription.</a:t>
            </a:r>
          </a:p>
          <a:p>
            <a:endParaRPr lang="en-US" dirty="0"/>
          </a:p>
          <a:p>
            <a:r>
              <a:rPr lang="en-US" dirty="0"/>
              <a:t>tb0930198447</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193927632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Roman citizens, like the one represented in this statue, had special rights that protected them against mistreatment. According to Cicero, </a:t>
            </a:r>
            <a:r>
              <a:rPr lang="en-US" sz="120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It is a crime to bind a Roman citizen; to scourge him is a wickedness; to put him to death is almost parricide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Verrine Orations</a:t>
            </a:r>
            <a:r>
              <a:rPr lang="en-US" sz="1200" kern="1200" dirty="0">
                <a:solidFill>
                  <a:schemeClr val="tx1"/>
                </a:solidFill>
                <a:effectLst/>
                <a:latin typeface="+mn-lt"/>
                <a:ea typeface="+mn-ea"/>
                <a:cs typeface="+mn-cs"/>
              </a:rPr>
              <a:t> 2.5.170).</a:t>
            </a:r>
            <a:r>
              <a:rPr lang="en-US" sz="1200" kern="1200" baseline="0" dirty="0">
                <a:solidFill>
                  <a:schemeClr val="tx1"/>
                </a:solidFill>
                <a:effectLst/>
                <a:latin typeface="+mn-lt"/>
                <a:ea typeface="+mn-ea"/>
                <a:cs typeface="+mn-cs"/>
              </a:rPr>
              <a:t> </a:t>
            </a:r>
            <a:r>
              <a:rPr lang="en-US" dirty="0"/>
              <a:t>This statue was photographed in the Aphrodisias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shs031215147</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153084052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Paul clearly expected the Philippian believers to live in a way</a:t>
            </a:r>
            <a:r>
              <a:rPr lang="en-US" sz="1200" kern="1200" baseline="0" dirty="0">
                <a:solidFill>
                  <a:schemeClr val="tx1"/>
                </a:solidFill>
                <a:effectLst/>
                <a:latin typeface="+mn-lt"/>
                <a:ea typeface="+mn-ea"/>
                <a:cs typeface="+mn-cs"/>
              </a:rPr>
              <a:t> that was distinct from their pagan neighbors (cf. Phil 1:9-11). By analogy, </a:t>
            </a:r>
            <a:r>
              <a:rPr lang="en-US" sz="1200" kern="1200" dirty="0">
                <a:solidFill>
                  <a:schemeClr val="tx1"/>
                </a:solidFill>
                <a:effectLst/>
                <a:latin typeface="+mn-lt"/>
                <a:ea typeface="+mn-ea"/>
                <a:cs typeface="+mn-cs"/>
              </a:rPr>
              <a:t>Roman citizens were granted the right to wear distinctive</a:t>
            </a:r>
            <a:r>
              <a:rPr lang="en-US" sz="1200" kern="1200" baseline="0" dirty="0">
                <a:solidFill>
                  <a:schemeClr val="tx1"/>
                </a:solidFill>
                <a:effectLst/>
                <a:latin typeface="+mn-lt"/>
                <a:ea typeface="+mn-ea"/>
                <a:cs typeface="+mn-cs"/>
              </a:rPr>
              <a:t> clothing, namely the toga. </a:t>
            </a:r>
            <a:r>
              <a:rPr lang="en-US" dirty="0"/>
              <a:t>Various laws and customs restricted its use to citizens. Although it was difficult to put on and challenging to wear correctly, it was required for citizens to wear it for public festivals and civic duties. </a:t>
            </a:r>
            <a:r>
              <a:rPr lang="en-US" sz="1200" kern="1200" dirty="0">
                <a:solidFill>
                  <a:schemeClr val="tx1"/>
                </a:solidFill>
                <a:effectLst/>
                <a:latin typeface="+mn-lt"/>
                <a:ea typeface="+mn-ea"/>
                <a:cs typeface="+mn-cs"/>
              </a:rPr>
              <a:t>This photo was taken at the Uffizi Gallery in Florence and is licensed under CC-BY-SA-2.0, via Wikimedia Commons: </a:t>
            </a:r>
            <a:r>
              <a:rPr lang="en-US" sz="1200" u="none" kern="1200" dirty="0">
                <a:solidFill>
                  <a:schemeClr val="tx1"/>
                </a:solidFill>
                <a:effectLst/>
                <a:latin typeface="+mn-lt"/>
                <a:ea typeface="+mn-ea"/>
                <a:cs typeface="+mn-cs"/>
              </a:rPr>
              <a:t>https://commons.wikimedia.org/wiki/File:Togated_statue_with_the_head_of_a_Roman_citizen,_circa_100-200_AD,_Galleria_degli_Uffizi,_Florence_(19608959256).jpg.</a:t>
            </a:r>
            <a:endParaRPr lang="en-US"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wiki19608959256</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356259230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photo comes from Marcus </a:t>
            </a:r>
            <a:r>
              <a:rPr lang="en-US" sz="1200" kern="1200" dirty="0" err="1">
                <a:solidFill>
                  <a:schemeClr val="tx1"/>
                </a:solidFill>
                <a:effectLst/>
                <a:latin typeface="+mn-lt"/>
                <a:ea typeface="+mn-ea"/>
                <a:cs typeface="+mn-cs"/>
              </a:rPr>
              <a:t>Cyron</a:t>
            </a:r>
            <a:r>
              <a:rPr lang="en-US" sz="1200" kern="1200" dirty="0">
                <a:solidFill>
                  <a:schemeClr val="tx1"/>
                </a:solidFill>
                <a:effectLst/>
                <a:latin typeface="+mn-lt"/>
                <a:ea typeface="+mn-ea"/>
                <a:cs typeface="+mn-cs"/>
              </a:rPr>
              <a:t> and was taken at the </a:t>
            </a:r>
            <a:r>
              <a:rPr lang="en-US" sz="1200" kern="1200" dirty="0" err="1">
                <a:solidFill>
                  <a:schemeClr val="tx1"/>
                </a:solidFill>
                <a:effectLst/>
                <a:latin typeface="+mn-lt"/>
                <a:ea typeface="+mn-ea"/>
                <a:cs typeface="+mn-cs"/>
              </a:rPr>
              <a:t>Romisch-Germanisches</a:t>
            </a:r>
            <a:r>
              <a:rPr lang="en-US" sz="1200" kern="1200" dirty="0">
                <a:solidFill>
                  <a:schemeClr val="tx1"/>
                </a:solidFill>
                <a:effectLst/>
                <a:latin typeface="+mn-lt"/>
                <a:ea typeface="+mn-ea"/>
                <a:cs typeface="+mn-cs"/>
              </a:rPr>
              <a:t> Museum in Cologne. This image is licensed under CC-BY-SA-2.0, via Wikimedia Commons: </a:t>
            </a:r>
            <a:r>
              <a:rPr lang="en-US" sz="1200" u="none" kern="1200" dirty="0">
                <a:solidFill>
                  <a:schemeClr val="tx1"/>
                </a:solidFill>
                <a:effectLst/>
                <a:latin typeface="+mn-lt"/>
                <a:ea typeface="+mn-ea"/>
                <a:cs typeface="+mn-cs"/>
              </a:rPr>
              <a:t>https://commons.wikimedia.org/wiki/File:Statue_of_a_Roman_citizen_of_the_second_quarter_of_the_2nd_century_A.D.,_a_portrait_of_the_young_Marcus_Aurelius_was_added_by_a_neo-classical_sculptor_sometime_before_1818,_Romisch-Germanisches_Museum,_Cologne_(8115663549).jpg.</a:t>
            </a:r>
            <a:endParaRPr lang="en-US" u="none" dirty="0"/>
          </a:p>
          <a:p>
            <a:endParaRPr lang="en-US" dirty="0"/>
          </a:p>
          <a:p>
            <a:r>
              <a:rPr lang="en-US" dirty="0"/>
              <a:t>wiki8115663549</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43965972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verb </a:t>
            </a:r>
            <a:r>
              <a:rPr lang="en-US" sz="1200" kern="1200" dirty="0">
                <a:solidFill>
                  <a:schemeClr val="tx1"/>
                </a:solidFill>
                <a:effectLst/>
                <a:latin typeface="+mn-lt"/>
                <a:ea typeface="+mn-ea"/>
                <a:cs typeface="+mn-cs"/>
              </a:rPr>
              <a:t>“striving together” (Gk. </a:t>
            </a:r>
            <a:r>
              <a:rPr lang="en-US" sz="1200" i="1" kern="1200" dirty="0" err="1">
                <a:solidFill>
                  <a:schemeClr val="tx1"/>
                </a:solidFill>
                <a:effectLst/>
                <a:latin typeface="+mn-lt"/>
                <a:ea typeface="+mn-ea"/>
                <a:cs typeface="+mn-cs"/>
              </a:rPr>
              <a:t>sunathleō</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συναθλέω</a:t>
            </a:r>
            <a:r>
              <a:rPr lang="en-US" sz="1200" kern="1200" dirty="0">
                <a:solidFill>
                  <a:schemeClr val="tx1"/>
                </a:solidFill>
                <a:effectLst/>
                <a:latin typeface="+mn-lt"/>
                <a:ea typeface="+mn-ea"/>
                <a:cs typeface="+mn-cs"/>
              </a:rPr>
              <a:t>) carries the idea of joining together on the same side in combat (cf. Phil 4:3). This fragment from a Sumerian victory stele commemorating king </a:t>
            </a:r>
            <a:r>
              <a:rPr lang="en-US" sz="1200" kern="1200" dirty="0" err="1">
                <a:solidFill>
                  <a:schemeClr val="tx1"/>
                </a:solidFill>
                <a:effectLst/>
                <a:latin typeface="+mn-lt"/>
                <a:ea typeface="+mn-ea"/>
                <a:cs typeface="+mn-cs"/>
              </a:rPr>
              <a:t>Eannatum’s</a:t>
            </a:r>
            <a:r>
              <a:rPr lang="en-US" sz="1200" kern="1200" dirty="0">
                <a:solidFill>
                  <a:schemeClr val="tx1"/>
                </a:solidFill>
                <a:effectLst/>
                <a:latin typeface="+mn-lt"/>
                <a:ea typeface="+mn-ea"/>
                <a:cs typeface="+mn-cs"/>
              </a:rPr>
              <a:t> defeat of </a:t>
            </a:r>
            <a:r>
              <a:rPr lang="en-US" sz="1200" kern="1200" dirty="0" err="1">
                <a:solidFill>
                  <a:schemeClr val="tx1"/>
                </a:solidFill>
                <a:effectLst/>
                <a:latin typeface="+mn-lt"/>
                <a:ea typeface="+mn-ea"/>
                <a:cs typeface="+mn-cs"/>
              </a:rPr>
              <a:t>Umma</a:t>
            </a:r>
            <a:r>
              <a:rPr lang="en-US" sz="1200" kern="1200" dirty="0">
                <a:solidFill>
                  <a:schemeClr val="tx1"/>
                </a:solidFill>
                <a:effectLst/>
                <a:latin typeface="+mn-lt"/>
                <a:ea typeface="+mn-ea"/>
                <a:cs typeface="+mn-cs"/>
              </a:rPr>
              <a:t> shows the earliest known example of the use of the phalanx formation in battle. The phalanx was formed by soldiers tightly joining their shields in order to form an impenetrable defense with spears extended for offense. The phalanx was used extensively</a:t>
            </a:r>
            <a:r>
              <a:rPr lang="en-US" sz="1200" kern="1200" baseline="0" dirty="0">
                <a:solidFill>
                  <a:schemeClr val="tx1"/>
                </a:solidFill>
                <a:effectLst/>
                <a:latin typeface="+mn-lt"/>
                <a:ea typeface="+mn-ea"/>
                <a:cs typeface="+mn-cs"/>
              </a:rPr>
              <a:t> (and quite effectively) by Alexander the Great and </a:t>
            </a:r>
            <a:r>
              <a:rPr lang="en-US" sz="1200" kern="1200" dirty="0">
                <a:solidFill>
                  <a:schemeClr val="tx1"/>
                </a:solidFill>
                <a:effectLst/>
                <a:latin typeface="+mn-lt"/>
                <a:ea typeface="+mn-ea"/>
                <a:cs typeface="+mn-cs"/>
              </a:rPr>
              <a:t>continued to be used in Greco-Roman warfare for centuries. This photo comes from Sting and was taken at the Louvre. This image is licensed under CC BY-SA 3.0, via Wikimedia Commons: </a:t>
            </a:r>
            <a:r>
              <a:rPr lang="en-US" dirty="0"/>
              <a:t>https://commons.wikimedia.org/wiki/File:Stele_of_Vultures_detail_01a.jpg.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wiki1004201723252430</a:t>
            </a:r>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171042866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This re-enactment of a Roman phalanx illustrates the ancient technique discussed above. The re-enactors</a:t>
            </a:r>
            <a:r>
              <a:rPr lang="en-US" baseline="0" noProof="0" dirty="0"/>
              <a:t> pictured here are part of the </a:t>
            </a:r>
            <a:r>
              <a:rPr lang="en-US" noProof="0" dirty="0"/>
              <a:t>Roman Army and Chariot Experience, an event that takes place daily during most of the year at Jerash (Gerasa) in Jordan. For a few dinars, observers can have a seat in the hippodrome to watch a live reenactment of soldiers, gladiators, and chariot racing.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dp041108623</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178755786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“Striving together” (Gk. </a:t>
            </a:r>
            <a:r>
              <a:rPr lang="en-US" sz="1200" i="1" kern="1200" dirty="0" err="1">
                <a:solidFill>
                  <a:schemeClr val="tx1"/>
                </a:solidFill>
                <a:effectLst/>
                <a:latin typeface="+mn-lt"/>
                <a:ea typeface="+mn-ea"/>
                <a:cs typeface="+mn-cs"/>
              </a:rPr>
              <a:t>sunathleō</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συναθλέω</a:t>
            </a:r>
            <a:r>
              <a:rPr lang="en-US" sz="1200" kern="1200" dirty="0">
                <a:solidFill>
                  <a:schemeClr val="tx1"/>
                </a:solidFill>
                <a:effectLst/>
                <a:latin typeface="+mn-lt"/>
                <a:ea typeface="+mn-ea"/>
                <a:cs typeface="+mn-cs"/>
              </a:rPr>
              <a:t>) is composed of the preposition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with/together” (Gk.</a:t>
            </a:r>
            <a:r>
              <a:rPr lang="en-US" sz="1200" kern="1200" baseline="0" dirty="0">
                <a:solidFill>
                  <a:schemeClr val="tx1"/>
                </a:solidFill>
                <a:effectLst/>
                <a:latin typeface="+mn-lt"/>
                <a:ea typeface="+mn-ea"/>
                <a:cs typeface="+mn-cs"/>
              </a:rPr>
              <a:t> </a:t>
            </a:r>
            <a:r>
              <a:rPr lang="en-US" sz="1200" i="1" kern="1200" baseline="0" dirty="0" err="1">
                <a:solidFill>
                  <a:schemeClr val="tx1"/>
                </a:solidFill>
                <a:effectLst/>
                <a:latin typeface="+mn-lt"/>
                <a:ea typeface="+mn-ea"/>
                <a:cs typeface="+mn-cs"/>
              </a:rPr>
              <a:t>sūn</a:t>
            </a:r>
            <a:r>
              <a:rPr lang="en-US" sz="1200" kern="1200" baseline="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συν</a:t>
            </a:r>
            <a:r>
              <a:rPr lang="en-US" sz="1200" kern="1200" dirty="0">
                <a:solidFill>
                  <a:schemeClr val="tx1"/>
                </a:solidFill>
                <a:effectLst/>
                <a:latin typeface="+mn-lt"/>
                <a:ea typeface="+mn-ea"/>
                <a:cs typeface="+mn-cs"/>
              </a:rPr>
              <a:t>)</a:t>
            </a:r>
            <a:r>
              <a:rPr lang="el-GR"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verb “compete in athletics” (Gk. </a:t>
            </a:r>
            <a:r>
              <a:rPr lang="en-US" sz="1200" i="1" kern="1200" dirty="0" err="1">
                <a:solidFill>
                  <a:schemeClr val="tx1"/>
                </a:solidFill>
                <a:effectLst/>
                <a:latin typeface="+mn-lt"/>
                <a:ea typeface="+mn-ea"/>
                <a:cs typeface="+mn-cs"/>
              </a:rPr>
              <a:t>athleō</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ἀθλέω</a:t>
            </a:r>
            <a:r>
              <a:rPr lang="en-US" sz="1200" kern="1200" dirty="0">
                <a:solidFill>
                  <a:schemeClr val="tx1"/>
                </a:solidFill>
                <a:effectLst/>
                <a:latin typeface="+mn-lt"/>
                <a:ea typeface="+mn-ea"/>
                <a:cs typeface="+mn-cs"/>
              </a:rPr>
              <a:t>). A popular team sport in Paul’s day was chariot racing. This relief depicts a charioteer and </a:t>
            </a:r>
            <a:r>
              <a:rPr lang="en-US" sz="1200" i="1" kern="1200" dirty="0">
                <a:solidFill>
                  <a:schemeClr val="tx1"/>
                </a:solidFill>
                <a:effectLst/>
                <a:latin typeface="+mn-lt"/>
                <a:ea typeface="+mn-ea"/>
                <a:cs typeface="+mn-cs"/>
              </a:rPr>
              <a:t>apobates</a:t>
            </a:r>
            <a:r>
              <a:rPr lang="en-US" sz="1200" kern="1200" dirty="0">
                <a:solidFill>
                  <a:schemeClr val="tx1"/>
                </a:solidFill>
                <a:effectLst/>
                <a:latin typeface="+mn-lt"/>
                <a:ea typeface="+mn-ea"/>
                <a:cs typeface="+mn-cs"/>
              </a:rPr>
              <a:t> (a fully armed soldier or athlete) working together to successfully complete their race. It</a:t>
            </a:r>
            <a:r>
              <a:rPr lang="en-US" sz="1200" kern="1200" baseline="0" dirty="0">
                <a:solidFill>
                  <a:schemeClr val="tx1"/>
                </a:solidFill>
                <a:effectLst/>
                <a:latin typeface="+mn-lt"/>
                <a:ea typeface="+mn-ea"/>
                <a:cs typeface="+mn-cs"/>
              </a:rPr>
              <a:t> is commonly believed that this kind of race had its origin in the commemoration of Homeric warfare, in which warriors rode to and from the battlefield in chariots.</a:t>
            </a:r>
            <a:r>
              <a:rPr lang="en-US" sz="1200" kern="1200" dirty="0">
                <a:solidFill>
                  <a:schemeClr val="tx1"/>
                </a:solidFill>
                <a:effectLst/>
                <a:latin typeface="+mn-lt"/>
                <a:ea typeface="+mn-ea"/>
                <a:cs typeface="+mn-cs"/>
              </a:rPr>
              <a:t> This relief was photographed at the Athens Acropolis</a:t>
            </a:r>
            <a:r>
              <a:rPr lang="en-US" sz="1200" kern="1200" baseline="0" dirty="0">
                <a:solidFill>
                  <a:schemeClr val="tx1"/>
                </a:solidFill>
                <a:effectLst/>
                <a:latin typeface="+mn-lt"/>
                <a:ea typeface="+mn-ea"/>
                <a:cs typeface="+mn-cs"/>
              </a:rPr>
              <a:t> Museum.</a:t>
            </a:r>
            <a:endParaRPr lang="en-US" dirty="0"/>
          </a:p>
          <a:p>
            <a:endParaRPr lang="en-US" dirty="0"/>
          </a:p>
          <a:p>
            <a:r>
              <a:rPr lang="en-US" dirty="0"/>
              <a:t>tb011117677</a:t>
            </a:r>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108392984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This Panathenaic prize vessel depicts an </a:t>
            </a:r>
            <a:r>
              <a:rPr lang="en-US" i="1" noProof="0" dirty="0" err="1"/>
              <a:t>apobates</a:t>
            </a:r>
            <a:r>
              <a:rPr lang="en-US" noProof="0" dirty="0"/>
              <a:t> race and was</a:t>
            </a:r>
            <a:r>
              <a:rPr lang="en-US" baseline="0" noProof="0" dirty="0"/>
              <a:t> likely given as a prize to the winner of such a race</a:t>
            </a:r>
            <a:r>
              <a:rPr lang="en-US" noProof="0" dirty="0"/>
              <a:t>. Every four years, the Panathenaic games would be held in Athens in honor of Athena. According to the Metropolitan Museum of Art, such a prize vessel would be filled with 42 quarts of olive oil from sacred groves of Athena. On one side would be pictured the event for which the prize was awarded;</a:t>
            </a:r>
            <a:r>
              <a:rPr lang="en-US" baseline="0" noProof="0" dirty="0"/>
              <a:t> t</a:t>
            </a:r>
            <a:r>
              <a:rPr lang="en-US" noProof="0" dirty="0"/>
              <a:t>he other side bore a depiction of Athena.</a:t>
            </a:r>
            <a:r>
              <a:rPr lang="en-US" dirty="0"/>
              <a:t> This vessel was photographed at the Getty Villa in California.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tb082214479</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202543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image comes from the University of Michigan, Advanced Papyrological Information System, and is in the public domain. Source: http://</a:t>
            </a:r>
            <a:r>
              <a:rPr lang="en-US" dirty="0" err="1"/>
              <a:t>quod.lib.umich.edu</a:t>
            </a:r>
            <a:r>
              <a:rPr lang="en-US" dirty="0"/>
              <a:t>/a/</a:t>
            </a:r>
            <a:r>
              <a:rPr lang="en-US" dirty="0" err="1"/>
              <a:t>apis</a:t>
            </a:r>
            <a:r>
              <a:rPr lang="en-US" dirty="0"/>
              <a:t>/x-3445/c1_88r.tif. University of Michigan Library Digital Collections. Accessed: Sept 27, 2019. The next slide includes a label</a:t>
            </a:r>
            <a:r>
              <a:rPr lang="en-US" baseline="0" dirty="0"/>
              <a:t> for the word “greeting” </a:t>
            </a:r>
            <a:r>
              <a:rPr lang="en-US" sz="1200" kern="1200" dirty="0">
                <a:solidFill>
                  <a:schemeClr val="tx1"/>
                </a:solidFill>
                <a:effectLst/>
                <a:latin typeface="+mn-lt"/>
                <a:ea typeface="+mn-ea"/>
                <a:cs typeface="+mn-cs"/>
              </a:rPr>
              <a:t>(</a:t>
            </a:r>
            <a:r>
              <a:rPr lang="en-US" dirty="0"/>
              <a:t>Gk. </a:t>
            </a:r>
            <a:r>
              <a:rPr lang="en-US" i="1" dirty="0" err="1"/>
              <a:t>chairein</a:t>
            </a:r>
            <a:r>
              <a:rPr lang="en-US" dirty="0"/>
              <a:t>, </a:t>
            </a:r>
            <a:r>
              <a:rPr lang="el-GR" sz="1200" kern="1200" dirty="0">
                <a:solidFill>
                  <a:schemeClr val="tx1"/>
                </a:solidFill>
                <a:effectLst/>
                <a:latin typeface="+mn-lt"/>
                <a:ea typeface="+mn-ea"/>
                <a:cs typeface="+mn-cs"/>
              </a:rPr>
              <a:t>χαίρειν</a:t>
            </a:r>
            <a:r>
              <a:rPr lang="en-US" i="0" dirty="0"/>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umapis3445188</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289102488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Decius (r. AD 249–251) and Diocletian (r. AD 285–305) were the two worst persecutors of the church during the early centuries of Christianity.</a:t>
            </a:r>
            <a:r>
              <a:rPr lang="en-US" baseline="0" dirty="0"/>
              <a:t> Both were responsible for the persecution and martyrdom of many Christians.</a:t>
            </a:r>
            <a:endParaRPr lang="en-US" dirty="0"/>
          </a:p>
          <a:p>
            <a:endParaRPr lang="en-US" dirty="0"/>
          </a:p>
          <a:p>
            <a:r>
              <a:rPr lang="en-US" dirty="0"/>
              <a:t>The </a:t>
            </a:r>
            <a:r>
              <a:rPr lang="en-US" baseline="0" dirty="0"/>
              <a:t>image on the left comes from </a:t>
            </a:r>
            <a:r>
              <a:rPr lang="en-US" dirty="0" err="1"/>
              <a:t>Johny</a:t>
            </a:r>
            <a:r>
              <a:rPr lang="en-US" dirty="0"/>
              <a:t> SYSEL and is licensed under CC BY-SA 3.0, via Wikimedia Commons: https://commons.wikimedia.org/wiki/File:Decius_Adventus.jpg. The image on the right </a:t>
            </a:r>
            <a:r>
              <a:rPr lang="en-US" baseline="0" noProof="0" dirty="0"/>
              <a:t>comes from </a:t>
            </a:r>
            <a:r>
              <a:rPr lang="en-US" dirty="0"/>
              <a:t>The Portable Antiquities Scheme/ The Trustees of the British Museum and is licensed under CC BY-SA 2.0, via Wikimedia Commons: </a:t>
            </a:r>
            <a:r>
              <a:rPr lang="en-US" noProof="0" dirty="0"/>
              <a:t>https://commons.wikimedia.org/wiki/File:Roman_Coin,_Radiate_of_Diocletian_(FindID_227719).jpg.</a:t>
            </a:r>
          </a:p>
          <a:p>
            <a:endParaRPr lang="en-US" noProof="0" dirty="0"/>
          </a:p>
          <a:p>
            <a:r>
              <a:rPr lang="en-US" noProof="0" dirty="0"/>
              <a:t>left: </a:t>
            </a:r>
            <a:r>
              <a:rPr lang="en-US" dirty="0"/>
              <a:t>wiki0516201223219366; right: </a:t>
            </a:r>
            <a:r>
              <a:rPr lang="en-US" noProof="0" dirty="0"/>
              <a:t>wiki01282017703934</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41713613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word “sign” (Gk. </a:t>
            </a:r>
            <a:r>
              <a:rPr lang="en-US" sz="1200" i="1" kern="1200" dirty="0" err="1">
                <a:solidFill>
                  <a:schemeClr val="tx1"/>
                </a:solidFill>
                <a:effectLst/>
                <a:latin typeface="+mn-lt"/>
                <a:ea typeface="+mn-ea"/>
                <a:cs typeface="+mn-cs"/>
              </a:rPr>
              <a:t>endeixis</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ἔνδειξις</a:t>
            </a:r>
            <a:r>
              <a:rPr lang="en-US" sz="1200" kern="1200" dirty="0">
                <a:solidFill>
                  <a:schemeClr val="tx1"/>
                </a:solidFill>
                <a:effectLst/>
                <a:latin typeface="+mn-lt"/>
                <a:ea typeface="+mn-ea"/>
                <a:cs typeface="+mn-cs"/>
              </a:rPr>
              <a:t>) was used in judicial contexts for the pronouncement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one being in the right or the wrong (e.g., Rom 3:25). An accuser was called an </a:t>
            </a:r>
            <a:r>
              <a:rPr lang="en-US" sz="1200" i="1" kern="1200" dirty="0" err="1">
                <a:solidFill>
                  <a:schemeClr val="tx1"/>
                </a:solidFill>
                <a:effectLst/>
                <a:latin typeface="+mn-lt"/>
                <a:ea typeface="+mn-ea"/>
                <a:cs typeface="+mn-cs"/>
              </a:rPr>
              <a:t>endeiktēs</a:t>
            </a:r>
            <a:r>
              <a:rPr lang="en-US" sz="1200" kern="1200" dirty="0">
                <a:solidFill>
                  <a:schemeClr val="tx1"/>
                </a:solidFill>
                <a:effectLst/>
                <a:latin typeface="+mn-lt"/>
                <a:ea typeface="+mn-ea"/>
                <a:cs typeface="+mn-cs"/>
              </a:rPr>
              <a:t> (Gk. </a:t>
            </a:r>
            <a:r>
              <a:rPr lang="el-GR" sz="1200" kern="1200" dirty="0">
                <a:solidFill>
                  <a:schemeClr val="tx1"/>
                </a:solidFill>
                <a:effectLst/>
                <a:latin typeface="+mn-lt"/>
                <a:ea typeface="+mn-ea"/>
                <a:cs typeface="+mn-cs"/>
              </a:rPr>
              <a:t>ἐνδείκτης</a:t>
            </a:r>
            <a:r>
              <a:rPr lang="en-US" sz="1200" i="0" kern="1200" dirty="0">
                <a:solidFill>
                  <a:schemeClr val="tx1"/>
                </a:solidFill>
                <a:effectLst/>
                <a:latin typeface="+mn-lt"/>
                <a:ea typeface="+mn-ea"/>
                <a:cs typeface="+mn-cs"/>
              </a:rPr>
              <a:t>). In the depiction on this vase, a bystander to an athletic competition extends an index finger to accuse one of the wrestlers of a foul. </a:t>
            </a:r>
            <a:r>
              <a:rPr lang="en-US" dirty="0"/>
              <a:t>This Panathenaic prize amphora was signed by the potter </a:t>
            </a:r>
            <a:r>
              <a:rPr lang="en-US" dirty="0" err="1"/>
              <a:t>Kittos</a:t>
            </a:r>
            <a:r>
              <a:rPr lang="en-US" dirty="0"/>
              <a:t>. The museum description reads: “The event from the Panathenaic Games shown here is the </a:t>
            </a:r>
            <a:r>
              <a:rPr lang="en-US" i="1" dirty="0"/>
              <a:t>pankration</a:t>
            </a:r>
            <a:r>
              <a:rPr lang="en-US" dirty="0"/>
              <a:t>, a rather brutal mixture of wrestling and boxing. On the left is a judge with his stick; on the right another contestant points out the ‘foul’ (no gouging of eyes was allowed), as he waits his turn.” This prize vessel was photographed at the 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cl071219001</a:t>
            </a:r>
          </a:p>
        </p:txBody>
      </p:sp>
      <p:sp>
        <p:nvSpPr>
          <p:cNvPr id="4" name="Slide Number Placeholder 3"/>
          <p:cNvSpPr>
            <a:spLocks noGrp="1"/>
          </p:cNvSpPr>
          <p:nvPr>
            <p:ph type="sldNum" sz="quarter" idx="10"/>
          </p:nvPr>
        </p:nvSpPr>
        <p:spPr/>
        <p:txBody>
          <a:bodyPr/>
          <a:lstStyle/>
          <a:p>
            <a:fld id="{4E4946A3-FD68-4E77-9DEF-1E7536A4AD96}" type="slidenum">
              <a:rPr lang="en-US" smtClean="0"/>
              <a:t>131</a:t>
            </a:fld>
            <a:endParaRPr lang="en-US"/>
          </a:p>
        </p:txBody>
      </p:sp>
    </p:spTree>
    <p:extLst>
      <p:ext uri="{BB962C8B-B14F-4D97-AF65-F5344CB8AC3E}">
        <p14:creationId xmlns:p14="http://schemas.microsoft.com/office/powerpoint/2010/main" val="197440356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Panathenaic prize amphora depicts a judge indicating a potential foul with his </a:t>
            </a:r>
            <a:r>
              <a:rPr lang="en-US" i="1" dirty="0" err="1"/>
              <a:t>rhabdos</a:t>
            </a:r>
            <a:r>
              <a:rPr lang="en-US" dirty="0"/>
              <a:t> (stick used for moderating events). In his other hand he holds a wreath to award the victor. This prize vessel was photographed at the 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cl071219002</a:t>
            </a:r>
          </a:p>
        </p:txBody>
      </p:sp>
      <p:sp>
        <p:nvSpPr>
          <p:cNvPr id="4" name="Slide Number Placeholder 3"/>
          <p:cNvSpPr>
            <a:spLocks noGrp="1"/>
          </p:cNvSpPr>
          <p:nvPr>
            <p:ph type="sldNum" sz="quarter" idx="10"/>
          </p:nvPr>
        </p:nvSpPr>
        <p:spPr/>
        <p:txBody>
          <a:bodyPr/>
          <a:lstStyle/>
          <a:p>
            <a:fld id="{4E4946A3-FD68-4E77-9DEF-1E7536A4AD96}" type="slidenum">
              <a:rPr lang="en-US" smtClean="0"/>
              <a:t>132</a:t>
            </a:fld>
            <a:endParaRPr lang="en-US"/>
          </a:p>
        </p:txBody>
      </p:sp>
    </p:spTree>
    <p:extLst>
      <p:ext uri="{BB962C8B-B14F-4D97-AF65-F5344CB8AC3E}">
        <p14:creationId xmlns:p14="http://schemas.microsoft.com/office/powerpoint/2010/main" val="194902091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suffering to be endured by the Philippians</a:t>
            </a:r>
            <a:r>
              <a:rPr lang="en-US" baseline="0" dirty="0"/>
              <a:t> is not described; it could have ranged from social ostracism to actual beatings and imprisonment like Paul experienced in that same city (Acts 16:20-24). This sarcophagus depicts a man (possibly an apostle) on the left who has been bound and is being threatened or beaten. This artifact was photographed at the </a:t>
            </a:r>
            <a:r>
              <a:rPr lang="en-US" dirty="0"/>
              <a:t>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tb0512175565</a:t>
            </a:r>
          </a:p>
        </p:txBody>
      </p:sp>
      <p:sp>
        <p:nvSpPr>
          <p:cNvPr id="4" name="Slide Number Placeholder 3"/>
          <p:cNvSpPr>
            <a:spLocks noGrp="1"/>
          </p:cNvSpPr>
          <p:nvPr>
            <p:ph type="sldNum" sz="quarter" idx="10"/>
          </p:nvPr>
        </p:nvSpPr>
        <p:spPr/>
        <p:txBody>
          <a:bodyPr/>
          <a:lstStyle/>
          <a:p>
            <a:fld id="{4E4946A3-FD68-4E77-9DEF-1E7536A4AD96}" type="slidenum">
              <a:rPr lang="en-US" smtClean="0"/>
              <a:t>133</a:t>
            </a:fld>
            <a:endParaRPr lang="en-US"/>
          </a:p>
        </p:txBody>
      </p:sp>
    </p:spTree>
    <p:extLst>
      <p:ext uri="{BB962C8B-B14F-4D97-AF65-F5344CB8AC3E}">
        <p14:creationId xmlns:p14="http://schemas.microsoft.com/office/powerpoint/2010/main" val="376998578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refers to the imprisonment which he experienced before their eyes in Philippi</a:t>
            </a:r>
            <a:r>
              <a:rPr lang="en-US" baseline="0" dirty="0"/>
              <a:t> (Acts 16)</a:t>
            </a:r>
            <a:r>
              <a:rPr lang="en-US" dirty="0"/>
              <a:t>. This could be taken to imply that some of the believers in Philippi had likewise been imprisoned for their faith. The cave-like structure</a:t>
            </a:r>
            <a:r>
              <a:rPr lang="en-US" baseline="0" dirty="0"/>
              <a:t> shown here is touted as the traditional prison of Paul at Philippi. It </a:t>
            </a:r>
            <a:r>
              <a:rPr lang="en-US" sz="1200" dirty="0"/>
              <a:t>was a cistern that archaeologists found in 1876 near Basilica A. When Basilica A was ruined, Christians used the cistern as a place of worship, and a chapel was later built on the site. Another possible site of Paul’s imprisonment is beneath Basilica A, but neither location can be confirmed. Acts 16 only states that the prison was near the jailer’s house and that Paul and Silas were placed in an inner cell, probably the worst part of the prison.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tb010717199</a:t>
            </a:r>
          </a:p>
        </p:txBody>
      </p:sp>
      <p:sp>
        <p:nvSpPr>
          <p:cNvPr id="4" name="Slide Number Placeholder 3"/>
          <p:cNvSpPr>
            <a:spLocks noGrp="1"/>
          </p:cNvSpPr>
          <p:nvPr>
            <p:ph type="sldNum" sz="quarter" idx="10"/>
          </p:nvPr>
        </p:nvSpPr>
        <p:spPr/>
        <p:txBody>
          <a:bodyPr/>
          <a:lstStyle/>
          <a:p>
            <a:fld id="{4E4946A3-FD68-4E77-9DEF-1E7536A4AD96}" type="slidenum">
              <a:rPr lang="en-US" smtClean="0"/>
              <a:t>134</a:t>
            </a:fld>
            <a:endParaRPr lang="en-US"/>
          </a:p>
        </p:txBody>
      </p:sp>
    </p:spTree>
    <p:extLst>
      <p:ext uri="{BB962C8B-B14F-4D97-AF65-F5344CB8AC3E}">
        <p14:creationId xmlns:p14="http://schemas.microsoft.com/office/powerpoint/2010/main" val="376998578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painting is located on the ceiling</a:t>
            </a:r>
            <a:r>
              <a:rPr lang="en-US" baseline="0" dirty="0"/>
              <a:t> of</a:t>
            </a:r>
            <a:r>
              <a:rPr lang="en-US" dirty="0"/>
              <a:t> the St. Lydia Chapel at Philippi.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jc0106151308</a:t>
            </a:r>
          </a:p>
        </p:txBody>
      </p:sp>
      <p:sp>
        <p:nvSpPr>
          <p:cNvPr id="4" name="Slide Number Placeholder 3"/>
          <p:cNvSpPr>
            <a:spLocks noGrp="1"/>
          </p:cNvSpPr>
          <p:nvPr>
            <p:ph type="sldNum" sz="quarter" idx="10"/>
          </p:nvPr>
        </p:nvSpPr>
        <p:spPr/>
        <p:txBody>
          <a:bodyPr/>
          <a:lstStyle/>
          <a:p>
            <a:fld id="{4E4946A3-FD68-4E77-9DEF-1E7536A4AD96}" type="slidenum">
              <a:rPr lang="en-US" smtClean="0"/>
              <a:t>135</a:t>
            </a:fld>
            <a:endParaRPr lang="en-US"/>
          </a:p>
        </p:txBody>
      </p:sp>
    </p:spTree>
    <p:extLst>
      <p:ext uri="{BB962C8B-B14F-4D97-AF65-F5344CB8AC3E}">
        <p14:creationId xmlns:p14="http://schemas.microsoft.com/office/powerpoint/2010/main" val="419301945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“struggle” (Gk. </a:t>
            </a:r>
            <a:r>
              <a:rPr lang="en-US" sz="1200" i="1" kern="1200" dirty="0" err="1">
                <a:solidFill>
                  <a:schemeClr val="tx1"/>
                </a:solidFill>
                <a:effectLst/>
                <a:latin typeface="+mn-lt"/>
                <a:ea typeface="+mn-ea"/>
                <a:cs typeface="+mn-cs"/>
              </a:rPr>
              <a:t>agōn</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ἀγών</a:t>
            </a:r>
            <a:r>
              <a:rPr lang="en-US" sz="1200" kern="1200" dirty="0">
                <a:solidFill>
                  <a:schemeClr val="tx1"/>
                </a:solidFill>
                <a:effectLst/>
                <a:latin typeface="+mn-lt"/>
                <a:ea typeface="+mn-ea"/>
                <a:cs typeface="+mn-cs"/>
              </a:rPr>
              <a:t>,) can refer generically</a:t>
            </a:r>
            <a:r>
              <a:rPr lang="en-US" sz="1200" kern="1200" baseline="0" dirty="0">
                <a:solidFill>
                  <a:schemeClr val="tx1"/>
                </a:solidFill>
                <a:effectLst/>
                <a:latin typeface="+mn-lt"/>
                <a:ea typeface="+mn-ea"/>
                <a:cs typeface="+mn-cs"/>
              </a:rPr>
              <a:t> to opposition or a fight; it was</a:t>
            </a:r>
            <a:r>
              <a:rPr lang="en-US" sz="1200" kern="1200" dirty="0">
                <a:solidFill>
                  <a:schemeClr val="tx1"/>
                </a:solidFill>
                <a:effectLst/>
                <a:latin typeface="+mn-lt"/>
                <a:ea typeface="+mn-ea"/>
                <a:cs typeface="+mn-cs"/>
              </a:rPr>
              <a:t> also used in reference to athletic competition. One such competition particularly suited to this word is the popular sport of wrestling, which would require immense effort from participants. This marble relief was photographed at the National Archaeological Museum in Athens.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tb011117667</a:t>
            </a:r>
          </a:p>
        </p:txBody>
      </p:sp>
      <p:sp>
        <p:nvSpPr>
          <p:cNvPr id="4" name="Slide Number Placeholder 3"/>
          <p:cNvSpPr>
            <a:spLocks noGrp="1"/>
          </p:cNvSpPr>
          <p:nvPr>
            <p:ph type="sldNum" sz="quarter" idx="10"/>
          </p:nvPr>
        </p:nvSpPr>
        <p:spPr/>
        <p:txBody>
          <a:bodyPr/>
          <a:lstStyle/>
          <a:p>
            <a:fld id="{4E4946A3-FD68-4E77-9DEF-1E7536A4AD96}" type="slidenum">
              <a:rPr lang="en-US" smtClean="0"/>
              <a:t>136</a:t>
            </a:fld>
            <a:endParaRPr lang="en-US"/>
          </a:p>
        </p:txBody>
      </p:sp>
    </p:spTree>
    <p:extLst>
      <p:ext uri="{BB962C8B-B14F-4D97-AF65-F5344CB8AC3E}">
        <p14:creationId xmlns:p14="http://schemas.microsoft.com/office/powerpoint/2010/main" val="1456736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image comes from the University of Michigan, Advanced Papyrological Information System, and is in the public domain. Source: http://quod.lib.umich.edu/a/apis/x-3445/c1_88r.tif. University of Michigan Library Digital Collections. Accessed: Sept 27, 2019. An editable version is included behind this graphic for those who may wish to change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umapis3445188</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2891024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same word </a:t>
            </a:r>
            <a:r>
              <a:rPr lang="en-US" dirty="0"/>
              <a:t>(Gk. </a:t>
            </a:r>
            <a:r>
              <a:rPr lang="en-US" i="1" dirty="0" err="1"/>
              <a:t>chairein</a:t>
            </a:r>
            <a:r>
              <a:rPr lang="en-US" dirty="0"/>
              <a:t>, </a:t>
            </a:r>
            <a:r>
              <a:rPr lang="el-GR" sz="1200" kern="1200" dirty="0">
                <a:solidFill>
                  <a:schemeClr val="tx1"/>
                </a:solidFill>
                <a:effectLst/>
                <a:latin typeface="+mn-lt"/>
                <a:ea typeface="+mn-ea"/>
                <a:cs typeface="+mn-cs"/>
              </a:rPr>
              <a:t>χαίρειν</a:t>
            </a:r>
            <a:r>
              <a:rPr lang="en-US" dirty="0"/>
              <a:t>) </a:t>
            </a:r>
            <a:r>
              <a:rPr lang="en-US" sz="1200" kern="1200" dirty="0">
                <a:solidFill>
                  <a:schemeClr val="tx1"/>
                </a:solidFill>
                <a:effectLst/>
                <a:latin typeface="+mn-lt"/>
                <a:ea typeface="+mn-ea"/>
                <a:cs typeface="+mn-cs"/>
              </a:rPr>
              <a:t>can also be seen in this letter, which uses </a:t>
            </a:r>
            <a:r>
              <a:rPr lang="en-US" dirty="0"/>
              <a:t>it as part of a </a:t>
            </a:r>
            <a:r>
              <a:rPr lang="en-US" i="0" dirty="0"/>
              <a:t>formulaic greeting. The </a:t>
            </a:r>
            <a:r>
              <a:rPr lang="en-US" dirty="0"/>
              <a:t>University of Michigan Advanced Papyrological Information System website</a:t>
            </a:r>
            <a:r>
              <a:rPr lang="en-US" i="0" dirty="0"/>
              <a:t> describes the letter as follows: “</a:t>
            </a:r>
            <a:r>
              <a:rPr lang="en-US" sz="1200" b="0" i="0" kern="1200" dirty="0">
                <a:solidFill>
                  <a:schemeClr val="tx1"/>
                </a:solidFill>
                <a:effectLst/>
                <a:latin typeface="+mn-lt"/>
                <a:ea typeface="+mn-ea"/>
                <a:cs typeface="+mn-cs"/>
              </a:rPr>
              <a:t>Letter to Zenon from </a:t>
            </a:r>
            <a:r>
              <a:rPr lang="en-US" sz="1200" b="0" i="0" kern="1200" dirty="0" err="1">
                <a:solidFill>
                  <a:schemeClr val="tx1"/>
                </a:solidFill>
                <a:effectLst/>
                <a:latin typeface="+mn-lt"/>
                <a:ea typeface="+mn-ea"/>
                <a:cs typeface="+mn-cs"/>
              </a:rPr>
              <a:t>Pyron</a:t>
            </a:r>
            <a:r>
              <a:rPr lang="en-US" sz="1200" b="0" i="0" kern="1200" dirty="0">
                <a:solidFill>
                  <a:schemeClr val="tx1"/>
                </a:solidFill>
                <a:effectLst/>
                <a:latin typeface="+mn-lt"/>
                <a:ea typeface="+mn-ea"/>
                <a:cs typeface="+mn-cs"/>
              </a:rPr>
              <a:t>, an accountant in his service, requesting an advance of money, to buy poppy seed and sell it at a profit, and the loan of a parcel of land, to have wheat of his own.” </a:t>
            </a:r>
            <a:r>
              <a:rPr lang="en-US" dirty="0"/>
              <a:t>This image comes from the University of Michigan, Advanced Papyrological Information System, and is in the public domain. Source: http://quod.lib.umich.edu/a/apis/x-1797/3108r.tif. University of Michigan Library Digital Collections. Accessed: Sept 30, 2019. The next slide includes a graphic highlighting the word “greeting.”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umapis1797310830245</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2279066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same word </a:t>
            </a:r>
            <a:r>
              <a:rPr lang="en-US" dirty="0"/>
              <a:t>(Gk. </a:t>
            </a:r>
            <a:r>
              <a:rPr lang="en-US" i="1" dirty="0" err="1"/>
              <a:t>chairein</a:t>
            </a:r>
            <a:r>
              <a:rPr lang="en-US" dirty="0"/>
              <a:t>, </a:t>
            </a:r>
            <a:r>
              <a:rPr lang="el-GR" sz="1200" kern="1200" dirty="0" err="1">
                <a:solidFill>
                  <a:schemeClr val="tx1"/>
                </a:solidFill>
                <a:effectLst/>
                <a:latin typeface="+mn-lt"/>
                <a:ea typeface="+mn-ea"/>
                <a:cs typeface="+mn-cs"/>
              </a:rPr>
              <a:t>χαίρειν</a:t>
            </a:r>
            <a:r>
              <a:rPr lang="en-US" dirty="0"/>
              <a:t>) </a:t>
            </a:r>
            <a:r>
              <a:rPr lang="en-US" sz="1200" kern="1200" dirty="0">
                <a:solidFill>
                  <a:schemeClr val="tx1"/>
                </a:solidFill>
                <a:effectLst/>
                <a:latin typeface="+mn-lt"/>
                <a:ea typeface="+mn-ea"/>
                <a:cs typeface="+mn-cs"/>
              </a:rPr>
              <a:t>can also be seen in this letter, which uses </a:t>
            </a:r>
            <a:r>
              <a:rPr lang="en-US" dirty="0"/>
              <a:t>it as part of a </a:t>
            </a:r>
            <a:r>
              <a:rPr lang="en-US" i="0" dirty="0"/>
              <a:t>formulaic greeting. The </a:t>
            </a:r>
            <a:r>
              <a:rPr lang="en-US" dirty="0"/>
              <a:t>University of Michigan Advanced Papyrological Information System website</a:t>
            </a:r>
            <a:r>
              <a:rPr lang="en-US" i="0" dirty="0"/>
              <a:t> describes the letter as follows: “</a:t>
            </a:r>
            <a:r>
              <a:rPr lang="en-US" sz="1200" b="0" i="0" kern="1200" dirty="0">
                <a:solidFill>
                  <a:schemeClr val="tx1"/>
                </a:solidFill>
                <a:effectLst/>
                <a:latin typeface="+mn-lt"/>
                <a:ea typeface="+mn-ea"/>
                <a:cs typeface="+mn-cs"/>
              </a:rPr>
              <a:t>Letter to Zenon from </a:t>
            </a:r>
            <a:r>
              <a:rPr lang="en-US" sz="1200" b="0" i="0" kern="1200" dirty="0" err="1">
                <a:solidFill>
                  <a:schemeClr val="tx1"/>
                </a:solidFill>
                <a:effectLst/>
                <a:latin typeface="+mn-lt"/>
                <a:ea typeface="+mn-ea"/>
                <a:cs typeface="+mn-cs"/>
              </a:rPr>
              <a:t>Pyron</a:t>
            </a:r>
            <a:r>
              <a:rPr lang="en-US" sz="1200" b="0" i="0" kern="1200" dirty="0">
                <a:solidFill>
                  <a:schemeClr val="tx1"/>
                </a:solidFill>
                <a:effectLst/>
                <a:latin typeface="+mn-lt"/>
                <a:ea typeface="+mn-ea"/>
                <a:cs typeface="+mn-cs"/>
              </a:rPr>
              <a:t>, an accountant in his service, requesting an advance of money, to buy poppy seed and sell it at a profit, and the loan of a parcel of land, to have wheat of his own.” </a:t>
            </a:r>
            <a:r>
              <a:rPr lang="en-US" dirty="0"/>
              <a:t>This image comes from the University of Michigan, Advanced Papyrological Information System, and is in the public domain. Source: http://quod.lib.umich.edu/a/apis/x-1797/3108r.tif. University of Michigan Library Digital Collections. Accessed: Sept 30, 2019. </a:t>
            </a:r>
            <a:r>
              <a:rPr lang="en-US" sz="1200" i="0" kern="1200" baseline="0" dirty="0">
                <a:solidFill>
                  <a:schemeClr val="tx1"/>
                </a:solidFill>
                <a:effectLst/>
                <a:latin typeface="+mn-lt"/>
                <a:ea typeface="+mn-ea"/>
                <a:cs typeface="+mn-cs"/>
              </a:rPr>
              <a:t>An editable version is included beneath the graphic for those who wish to modify it.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umapis1797310830245</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22790660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letter from Lachish illustrates the Semitic component of Paul’s greeting mentioned above.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standard Semitic greeting as seen in Luke 10:5,</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24:36, and John 20:19. The Semitic part of Paul’s greeting is very ancient with examples from the Old Testament and intertestamental period (e.g., </a:t>
            </a:r>
            <a:r>
              <a:rPr lang="en-US" sz="1200" kern="1200" dirty="0" err="1">
                <a:solidFill>
                  <a:schemeClr val="tx1"/>
                </a:solidFill>
                <a:effectLst/>
                <a:latin typeface="+mn-lt"/>
                <a:ea typeface="+mn-ea"/>
                <a:cs typeface="+mn-cs"/>
              </a:rPr>
              <a:t>Judg</a:t>
            </a:r>
            <a:r>
              <a:rPr lang="en-US" sz="1200" kern="1200" dirty="0">
                <a:solidFill>
                  <a:schemeClr val="tx1"/>
                </a:solidFill>
                <a:effectLst/>
                <a:latin typeface="+mn-lt"/>
                <a:ea typeface="+mn-ea"/>
                <a:cs typeface="+mn-cs"/>
              </a:rPr>
              <a:t> 6:23; 19:20; Dan 10:19; </a:t>
            </a:r>
            <a:r>
              <a:rPr lang="en-US" sz="1200" kern="1200" dirty="0" err="1">
                <a:solidFill>
                  <a:schemeClr val="tx1"/>
                </a:solidFill>
                <a:effectLst/>
                <a:latin typeface="+mn-lt"/>
                <a:ea typeface="+mn-ea"/>
                <a:cs typeface="+mn-cs"/>
              </a:rPr>
              <a:t>Tob</a:t>
            </a:r>
            <a:r>
              <a:rPr lang="en-US" sz="1200" kern="1200" dirty="0">
                <a:solidFill>
                  <a:schemeClr val="tx1"/>
                </a:solidFill>
                <a:effectLst/>
                <a:latin typeface="+mn-lt"/>
                <a:ea typeface="+mn-ea"/>
                <a:cs typeface="+mn-cs"/>
              </a:rPr>
              <a:t> 12:17). </a:t>
            </a:r>
            <a:r>
              <a:rPr lang="en-US" dirty="0"/>
              <a:t>This letter found at Lachish is addressed to a man named </a:t>
            </a:r>
            <a:r>
              <a:rPr lang="en-US" dirty="0" err="1"/>
              <a:t>Ya’ush</a:t>
            </a:r>
            <a:r>
              <a:rPr lang="en-US" dirty="0"/>
              <a:t> from one of his subordinates. It contains the typical Semitic greeting of “peace” (</a:t>
            </a:r>
            <a:r>
              <a:rPr lang="en-US" sz="1200" kern="1200" dirty="0">
                <a:solidFill>
                  <a:schemeClr val="tx1"/>
                </a:solidFill>
                <a:effectLst/>
                <a:latin typeface="+mn-lt"/>
                <a:ea typeface="+mn-ea"/>
                <a:cs typeface="+mn-cs"/>
              </a:rPr>
              <a:t>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See the next slide for highlighting.</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adr1805195555</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41334805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letter from Lachish illustrates the Semitic component of Paul’s greeting mentioned above.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standard Semitic greeting as seen in Luke 10:5, 24:36, and John 20:19. The Semitic part of Paul’s greeting is very ancient with examples from the Old Testament and intertestamental period (e.g., </a:t>
            </a:r>
            <a:r>
              <a:rPr lang="en-US" sz="1200" kern="1200" dirty="0" err="1">
                <a:solidFill>
                  <a:schemeClr val="tx1"/>
                </a:solidFill>
                <a:effectLst/>
                <a:latin typeface="+mn-lt"/>
                <a:ea typeface="+mn-ea"/>
                <a:cs typeface="+mn-cs"/>
              </a:rPr>
              <a:t>Judg</a:t>
            </a:r>
            <a:r>
              <a:rPr lang="en-US" sz="1200" kern="1200" dirty="0">
                <a:solidFill>
                  <a:schemeClr val="tx1"/>
                </a:solidFill>
                <a:effectLst/>
                <a:latin typeface="+mn-lt"/>
                <a:ea typeface="+mn-ea"/>
                <a:cs typeface="+mn-cs"/>
              </a:rPr>
              <a:t> 6:23; 19:20; Dan 10:19; </a:t>
            </a:r>
            <a:r>
              <a:rPr lang="en-US" sz="1200" kern="1200" dirty="0" err="1">
                <a:solidFill>
                  <a:schemeClr val="tx1"/>
                </a:solidFill>
                <a:effectLst/>
                <a:latin typeface="+mn-lt"/>
                <a:ea typeface="+mn-ea"/>
                <a:cs typeface="+mn-cs"/>
              </a:rPr>
              <a:t>Tob</a:t>
            </a:r>
            <a:r>
              <a:rPr lang="en-US" sz="1200" kern="1200" dirty="0">
                <a:solidFill>
                  <a:schemeClr val="tx1"/>
                </a:solidFill>
                <a:effectLst/>
                <a:latin typeface="+mn-lt"/>
                <a:ea typeface="+mn-ea"/>
                <a:cs typeface="+mn-cs"/>
              </a:rPr>
              <a:t> 12:17). </a:t>
            </a:r>
            <a:r>
              <a:rPr lang="en-US" dirty="0"/>
              <a:t>This letter found at Lachish is addressed to a man named </a:t>
            </a:r>
            <a:r>
              <a:rPr lang="en-US" dirty="0" err="1"/>
              <a:t>Ya’ush</a:t>
            </a:r>
            <a:r>
              <a:rPr lang="en-US" dirty="0"/>
              <a:t> from one of his subordinates. It contains the typical Semitic greeting of “peace” (</a:t>
            </a:r>
            <a:r>
              <a:rPr lang="en-US" sz="1200" kern="1200" dirty="0">
                <a:solidFill>
                  <a:schemeClr val="tx1"/>
                </a:solidFill>
                <a:effectLst/>
                <a:latin typeface="+mn-lt"/>
                <a:ea typeface="+mn-ea"/>
                <a:cs typeface="+mn-cs"/>
              </a:rPr>
              <a:t>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a:t>
            </a:r>
            <a:r>
              <a:rPr lang="en-US" sz="1200" i="0" kern="1200" baseline="0" dirty="0">
                <a:solidFill>
                  <a:schemeClr val="tx1"/>
                </a:solidFill>
                <a:effectLst/>
                <a:latin typeface="+mn-lt"/>
                <a:ea typeface="+mn-ea"/>
                <a:cs typeface="+mn-cs"/>
              </a:rPr>
              <a:t>An editable version is included beneath the graphic for those who wish to modify it.</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adr1805195555</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319865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tablet is an Ugaritic letter (KTU 2.1) that further illustrates the background of the Semitic element of Paul’s greeting mentioned above. The use of clay tablets to write these letters in cuneiform allowed them to be better preserved than other writing mediums. </a:t>
            </a:r>
            <a:r>
              <a:rPr lang="en-US" sz="1200" kern="1200" dirty="0">
                <a:effectLst/>
                <a:latin typeface="+mn-lt"/>
                <a:ea typeface="+mn-ea"/>
                <a:cs typeface="+mn-cs"/>
              </a:rPr>
              <a:t>The Ugaritic tablet pictured above shows how widespread this convention was in the ancient Semitic world. This letter </a:t>
            </a:r>
            <a:r>
              <a:rPr lang="en-US" dirty="0"/>
              <a:t>to the queen from </a:t>
            </a:r>
            <a:r>
              <a:rPr lang="en-US" dirty="0" err="1"/>
              <a:t>Talmiyana</a:t>
            </a:r>
            <a:r>
              <a:rPr lang="en-US" dirty="0"/>
              <a:t> and </a:t>
            </a:r>
            <a:r>
              <a:rPr lang="en-US" dirty="0" err="1"/>
              <a:t>Achatimalki</a:t>
            </a:r>
            <a:r>
              <a:rPr lang="en-US" dirty="0"/>
              <a:t>, asking how she is doing, contains the conventional greeting using the Semitic root /</a:t>
            </a:r>
            <a:r>
              <a:rPr lang="en-US" dirty="0" err="1"/>
              <a:t>šlm</a:t>
            </a:r>
            <a:r>
              <a:rPr lang="en-US" dirty="0"/>
              <a:t>/ (Heb. </a:t>
            </a:r>
            <a:r>
              <a:rPr lang="he-IL" dirty="0"/>
              <a:t>שלם</a:t>
            </a:r>
            <a:r>
              <a:rPr lang="en-US" dirty="0"/>
              <a:t>, “peace”).</a:t>
            </a:r>
            <a:r>
              <a:rPr lang="en-US" baseline="0" dirty="0"/>
              <a:t> </a:t>
            </a:r>
            <a:r>
              <a:rPr lang="en-US" dirty="0"/>
              <a:t>Here the word is used in its verbal form asking that the gods will bring peace/well-being on the queen. Paul, on the other hand, adapts these Greek and Semitic conventions to wish his audience peace from God the Father and Jesus Christ. This image comes from Rama and is licensed under CC-BY-SA-2.0-FR, via Wikimedia Commons: https://commons.wikimedia.org/wiki/File:Tablet-private_letter-AO_19940-P5280339-gradient.jpg. The next slide includes highlighting</a:t>
            </a:r>
            <a:r>
              <a:rPr lang="en-US" baseline="0" dirty="0"/>
              <a:t> for the word “peace.”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wiki071420170727273</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27312941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mosaic from the Octagonal</a:t>
            </a:r>
            <a:r>
              <a:rPr lang="en-US" baseline="0" dirty="0"/>
              <a:t> Basilica at Philippi is fragmentary, but it preserves the name of Paul (Gk. </a:t>
            </a:r>
            <a:r>
              <a:rPr lang="en-US" i="1" baseline="0" dirty="0" err="1"/>
              <a:t>paulo</a:t>
            </a:r>
            <a:r>
              <a:rPr lang="en-US" i="1" baseline="0" dirty="0"/>
              <a:t>[s]</a:t>
            </a:r>
            <a:r>
              <a:rPr lang="en-US" baseline="0" dirty="0"/>
              <a:t>, </a:t>
            </a:r>
            <a:r>
              <a:rPr lang="el-GR" baseline="0" dirty="0"/>
              <a:t>ΠΑΥΛΟ</a:t>
            </a:r>
            <a:r>
              <a:rPr lang="en-US" baseline="0" dirty="0"/>
              <a:t>[</a:t>
            </a:r>
            <a:r>
              <a:rPr lang="el-GR" baseline="0" dirty="0"/>
              <a:t>Σ</a:t>
            </a:r>
            <a:r>
              <a:rPr lang="en-US" baseline="0" dirty="0"/>
              <a:t>]). </a:t>
            </a:r>
            <a:r>
              <a:rPr lang="en-US" dirty="0"/>
              <a:t>This image comes from Berthold Werner and is licensed under CC BY-SA 3.0, via Wikimedia Commons: https://commons.wikimedia.org/wiki/File:Archaeological_site_of_Philippi_BW_2017-10-05_12-54-40.jpg.</a:t>
            </a:r>
          </a:p>
          <a:p>
            <a:endParaRPr lang="en-US" dirty="0"/>
          </a:p>
          <a:p>
            <a:r>
              <a:rPr lang="en-US" dirty="0"/>
              <a:t>wiki10052017125440</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15184133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tablet is an Ugaritic letter (KTU 2.1) that further illustrates the background of the Semitic element of Paul’s greeting mentioned above. The use of clay tablets to write these letters in cuneiform allowed them to be better preserved than other writing mediums. </a:t>
            </a:r>
            <a:r>
              <a:rPr lang="en-US" sz="1200" kern="1200" dirty="0">
                <a:effectLst/>
                <a:latin typeface="+mn-lt"/>
                <a:ea typeface="+mn-ea"/>
                <a:cs typeface="+mn-cs"/>
              </a:rPr>
              <a:t>The Ugaritic tablet pictured above shows how widespread this convention was in the ancient Semitic world. This letter </a:t>
            </a:r>
            <a:r>
              <a:rPr lang="en-US" dirty="0"/>
              <a:t>to the queen from </a:t>
            </a:r>
            <a:r>
              <a:rPr lang="en-US" dirty="0" err="1"/>
              <a:t>Talmiyana</a:t>
            </a:r>
            <a:r>
              <a:rPr lang="en-US" dirty="0"/>
              <a:t> and </a:t>
            </a:r>
            <a:r>
              <a:rPr lang="en-US" dirty="0" err="1"/>
              <a:t>Achatimalki</a:t>
            </a:r>
            <a:r>
              <a:rPr lang="en-US" dirty="0"/>
              <a:t>, asking how she is doing, contains the conventional greeting using the Semitic root /</a:t>
            </a:r>
            <a:r>
              <a:rPr lang="en-US" dirty="0" err="1"/>
              <a:t>šlm</a:t>
            </a:r>
            <a:r>
              <a:rPr lang="en-US" dirty="0"/>
              <a:t>/ (Heb. </a:t>
            </a:r>
            <a:r>
              <a:rPr lang="he-IL" dirty="0"/>
              <a:t>שלם</a:t>
            </a:r>
            <a:r>
              <a:rPr lang="en-US" dirty="0"/>
              <a:t>, “peace”).</a:t>
            </a:r>
            <a:r>
              <a:rPr lang="en-US" baseline="0" dirty="0"/>
              <a:t> </a:t>
            </a:r>
            <a:r>
              <a:rPr lang="en-US" dirty="0"/>
              <a:t>Here the word is used in its verbal form asking that the gods will bring peace/well-being on the queen. Paul, on the other hand, adapts these Greek and Semitic conventions to wish his audience peace from God the Father and Jesus Christ. This image comes from Rama and is licensed under CC-BY-SA-2.0-FR, via Wikimedia Commons: https://commons.wikimedia.org/wiki/File:Tablet-private_letter-AO_19940-P5280339-gradient.jpg. The letters are highlighted as follows: /š/ is red, /l/ is blue, and /m/ is green. Notice that the writing direction is left-to-right, as opposed to the opposite direction in Hebrew. </a:t>
            </a:r>
            <a:r>
              <a:rPr lang="en-US" sz="1200" i="0" kern="1200" baseline="0" dirty="0">
                <a:effectLst/>
                <a:latin typeface="+mn-lt"/>
                <a:ea typeface="+mn-ea"/>
                <a:cs typeface="+mn-cs"/>
              </a:rPr>
              <a:t>An editable version is included beneath the graphic for those who wish to modify it.</a:t>
            </a:r>
            <a:endParaRPr lang="en-US" sz="1200" kern="1200" dirty="0">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wiki071420170727273</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27312941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Romans had great pride in the </a:t>
            </a:r>
            <a:r>
              <a:rPr lang="en-US" i="1" dirty="0"/>
              <a:t>Pax Romana </a:t>
            </a:r>
            <a:r>
              <a:rPr lang="en-US" i="0" dirty="0"/>
              <a:t>(“Roman Peace”), a period of relative peace beginning with the reign of Augustus (27 BC – AD 14)</a:t>
            </a:r>
            <a:r>
              <a:rPr lang="en-US" dirty="0"/>
              <a:t>.</a:t>
            </a:r>
            <a:r>
              <a:rPr lang="en-US" baseline="0" dirty="0"/>
              <a:t> The coin shown here illustrates the value placed on peace by the Romans. </a:t>
            </a:r>
            <a:r>
              <a:rPr lang="en-US" dirty="0"/>
              <a:t>The obverse depicts the Roman emperor </a:t>
            </a:r>
            <a:r>
              <a:rPr lang="en-US" dirty="0" err="1"/>
              <a:t>Maximinus</a:t>
            </a:r>
            <a:r>
              <a:rPr lang="en-US" dirty="0"/>
              <a:t> I and reads “Imperator </a:t>
            </a:r>
            <a:r>
              <a:rPr lang="en-US" dirty="0" err="1"/>
              <a:t>Maximinus</a:t>
            </a:r>
            <a:r>
              <a:rPr lang="en-US" dirty="0"/>
              <a:t> Pius Augustus” (IMP MAXIMINUS PIUS AUG). The reverse depicts a figure with a laurel</a:t>
            </a:r>
            <a:r>
              <a:rPr lang="en-US" baseline="0" dirty="0"/>
              <a:t> wreath</a:t>
            </a:r>
            <a:r>
              <a:rPr lang="en-US" dirty="0"/>
              <a:t>, draped, and wearing a cuirass, holding an olive branch and scepter. It reads “Peace of Augustus” (PAX AUGUSTI).</a:t>
            </a:r>
            <a:r>
              <a:rPr lang="en-US" baseline="0" dirty="0"/>
              <a:t> For Paul, of course, true peace comes from God through Jesus Christ. </a:t>
            </a:r>
            <a:r>
              <a:rPr lang="en-US" dirty="0"/>
              <a:t>This image comes from Classical Numismatic Group and is licensed under CC-BY-SA-2.5, via Wikimedia Commons: https://commons.wikimedia.org/wiki/File:MAXIMINUS_I-RIC_IV_12-876901.jpg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wiki876901b</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20018511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Giving thanks and mentioning prayers made on behalf of the addressee(s) is a well-known feature of letters from this time, as seen in the letter pictured here (cf. Rom 1:8; 1 Cor 1:4; Eph 1:16; Col 1:3; 1 </a:t>
            </a:r>
            <a:r>
              <a:rPr lang="en-US" dirty="0" err="1"/>
              <a:t>Thess</a:t>
            </a:r>
            <a:r>
              <a:rPr lang="en-US" dirty="0"/>
              <a:t> 1:2; 2 </a:t>
            </a:r>
            <a:r>
              <a:rPr lang="en-US" dirty="0" err="1"/>
              <a:t>Thess</a:t>
            </a:r>
            <a:r>
              <a:rPr lang="en-US" dirty="0"/>
              <a:t> 1:3; 2 Tim 1:3; Phil 4). The provenance of this letter appears to be </a:t>
            </a:r>
            <a:r>
              <a:rPr lang="en-US" sz="1200" b="0" i="0" kern="1200" dirty="0">
                <a:solidFill>
                  <a:schemeClr val="tx1"/>
                </a:solidFill>
                <a:effectLst/>
                <a:latin typeface="+mn-lt"/>
                <a:ea typeface="+mn-ea"/>
                <a:cs typeface="+mn-cs"/>
              </a:rPr>
              <a:t>Alexandria.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a:t>
            </a:r>
            <a:r>
              <a:rPr lang="en-US" dirty="0"/>
              <a:t>University of Michigan, Advanced Papyrological Information System provides the following translation:</a:t>
            </a:r>
            <a:r>
              <a:rPr lang="en-US" baseline="0" dirty="0"/>
              <a:t> </a:t>
            </a:r>
            <a:r>
              <a:rPr lang="en-US" dirty="0"/>
              <a:t>“</a:t>
            </a:r>
            <a:r>
              <a:rPr lang="en-US" sz="1200" b="0" i="0" kern="1200" dirty="0" err="1">
                <a:solidFill>
                  <a:schemeClr val="tx1"/>
                </a:solidFill>
                <a:effectLst/>
                <a:latin typeface="+mn-lt"/>
                <a:ea typeface="+mn-ea"/>
                <a:cs typeface="+mn-cs"/>
              </a:rPr>
              <a:t>Plousia</a:t>
            </a:r>
            <a:r>
              <a:rPr lang="en-US" sz="1200" b="0" i="0" kern="1200" dirty="0">
                <a:solidFill>
                  <a:schemeClr val="tx1"/>
                </a:solidFill>
                <a:effectLst/>
                <a:latin typeface="+mn-lt"/>
                <a:ea typeface="+mn-ea"/>
                <a:cs typeface="+mn-cs"/>
              </a:rPr>
              <a:t> to my brother Syros, greeting. </a:t>
            </a:r>
            <a:r>
              <a:rPr lang="en-US" sz="1200" b="1" i="0" kern="1200" dirty="0">
                <a:solidFill>
                  <a:schemeClr val="tx1"/>
                </a:solidFill>
                <a:effectLst/>
                <a:latin typeface="+mn-lt"/>
                <a:ea typeface="+mn-ea"/>
                <a:cs typeface="+mn-cs"/>
              </a:rPr>
              <a:t>I make obeisance</a:t>
            </a:r>
            <a:r>
              <a:rPr lang="en-US" sz="1200" b="0" i="0" kern="1200" dirty="0">
                <a:solidFill>
                  <a:schemeClr val="tx1"/>
                </a:solidFill>
                <a:effectLst/>
                <a:latin typeface="+mn-lt"/>
                <a:ea typeface="+mn-ea"/>
                <a:cs typeface="+mn-cs"/>
              </a:rPr>
              <a:t> on your behalf before the lord </a:t>
            </a:r>
            <a:r>
              <a:rPr lang="en-US" sz="1200" b="0" i="0" kern="1200" dirty="0" err="1">
                <a:solidFill>
                  <a:schemeClr val="tx1"/>
                </a:solidFill>
                <a:effectLst/>
                <a:latin typeface="+mn-lt"/>
                <a:ea typeface="+mn-ea"/>
                <a:cs typeface="+mn-cs"/>
              </a:rPr>
              <a:t>Sarapis</a:t>
            </a:r>
            <a:r>
              <a:rPr lang="en-US" sz="1200" b="0" i="0" kern="1200" dirty="0">
                <a:solidFill>
                  <a:schemeClr val="tx1"/>
                </a:solidFill>
                <a:effectLst/>
                <a:latin typeface="+mn-lt"/>
                <a:ea typeface="+mn-ea"/>
                <a:cs typeface="+mn-cs"/>
              </a:rPr>
              <a:t> and the gods who share his temple. When I learned that you are in good health, </a:t>
            </a:r>
            <a:r>
              <a:rPr lang="en-US" sz="1200" b="1" i="0" kern="1200" dirty="0">
                <a:solidFill>
                  <a:schemeClr val="tx1"/>
                </a:solidFill>
                <a:effectLst/>
                <a:latin typeface="+mn-lt"/>
                <a:ea typeface="+mn-ea"/>
                <a:cs typeface="+mn-cs"/>
              </a:rPr>
              <a:t>I gave thanks to all the gods</a:t>
            </a:r>
            <a:r>
              <a:rPr lang="en-US" sz="1200" b="0" i="0" kern="1200" dirty="0">
                <a:solidFill>
                  <a:schemeClr val="tx1"/>
                </a:solidFill>
                <a:effectLst/>
                <a:latin typeface="+mn-lt"/>
                <a:ea typeface="+mn-ea"/>
                <a:cs typeface="+mn-cs"/>
              </a:rPr>
              <a:t>. You will say to Par[...]: ‘We exerted ourselves for the man who brought the letter, so that he might have his livelihood until you come to us. And if you decide not to come, send us a message, inasmuch as we waited in the midst of the strife for . . . of the things that went into the storeroom. And when I have learned with certainty that you are well, I shall be relieved of worry.’ In addition, I beg this of you also, brother, [- - -].” The next slide includes</a:t>
            </a:r>
            <a:r>
              <a:rPr lang="en-US" sz="1200" b="0" i="0" kern="1200" baseline="0" dirty="0">
                <a:solidFill>
                  <a:schemeClr val="tx1"/>
                </a:solidFill>
                <a:effectLst/>
                <a:latin typeface="+mn-lt"/>
                <a:ea typeface="+mn-ea"/>
                <a:cs typeface="+mn-cs"/>
              </a:rPr>
              <a:t> highlights</a:t>
            </a:r>
            <a:r>
              <a:rPr lang="en-US" sz="1200" b="0" i="0" kern="1200" dirty="0">
                <a:solidFill>
                  <a:schemeClr val="tx1"/>
                </a:solidFill>
                <a:effectLst/>
                <a:latin typeface="+mn-lt"/>
                <a:ea typeface="+mn-ea"/>
                <a:cs typeface="+mn-cs"/>
              </a:rPr>
              <a:t>.</a:t>
            </a:r>
            <a:endParaRPr lang="en-US" dirty="0"/>
          </a:p>
          <a:p>
            <a:endParaRPr lang="en-US" dirty="0"/>
          </a:p>
          <a:p>
            <a:r>
              <a:rPr lang="en-US" dirty="0"/>
              <a:t>This image comes from the University of Michigan, Advanced Papyrological Information System, and is in the public domain. Source: http://quod.lib.umich.edu/a/apis/x-1492/1622r.tif. University of Michigan Library Digital Collections. Accessed: Dec 15, 2019.</a:t>
            </a:r>
          </a:p>
          <a:p>
            <a:endParaRPr lang="en-US" dirty="0"/>
          </a:p>
          <a:p>
            <a:r>
              <a:rPr lang="en-US" dirty="0"/>
              <a:t>umich1622r1492</a:t>
            </a:r>
          </a:p>
        </p:txBody>
      </p:sp>
      <p:sp>
        <p:nvSpPr>
          <p:cNvPr id="4" name="Slide Number Placeholder 3"/>
          <p:cNvSpPr>
            <a:spLocks noGrp="1"/>
          </p:cNvSpPr>
          <p:nvPr>
            <p:ph type="sldNum" sz="quarter" idx="5"/>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20950475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words “to the gods”</a:t>
            </a:r>
            <a:r>
              <a:rPr lang="el-GR" dirty="0"/>
              <a:t> </a:t>
            </a:r>
            <a:r>
              <a:rPr lang="en-US" dirty="0"/>
              <a:t>(Gk. </a:t>
            </a:r>
            <a:r>
              <a:rPr lang="en-US" i="1" dirty="0" err="1"/>
              <a:t>tois</a:t>
            </a:r>
            <a:r>
              <a:rPr lang="en-US" i="1" dirty="0"/>
              <a:t> </a:t>
            </a:r>
            <a:r>
              <a:rPr lang="en-US" i="1" dirty="0" err="1"/>
              <a:t>theois</a:t>
            </a:r>
            <a:r>
              <a:rPr lang="en-US" i="0" dirty="0"/>
              <a:t>,</a:t>
            </a:r>
            <a:r>
              <a:rPr lang="en-US" dirty="0"/>
              <a:t> </a:t>
            </a:r>
            <a:r>
              <a:rPr lang="el-GR" dirty="0"/>
              <a:t>τοις </a:t>
            </a:r>
            <a:r>
              <a:rPr lang="el-GR" dirty="0" err="1"/>
              <a:t>θεοις</a:t>
            </a:r>
            <a:r>
              <a:rPr lang="en-US" dirty="0"/>
              <a:t>) is highlighted with a red box. The word “I gave thanks” (Gk. </a:t>
            </a:r>
            <a:r>
              <a:rPr lang="en-US" i="1" dirty="0" err="1"/>
              <a:t>eucharistēsa</a:t>
            </a:r>
            <a:r>
              <a:rPr lang="en-US" i="0" dirty="0"/>
              <a:t>, </a:t>
            </a:r>
            <a:r>
              <a:rPr lang="el-GR" sz="1200" kern="1200" dirty="0" err="1">
                <a:solidFill>
                  <a:schemeClr val="tx1"/>
                </a:solidFill>
                <a:effectLst/>
                <a:latin typeface="+mn-lt"/>
                <a:ea typeface="+mn-ea"/>
                <a:cs typeface="+mn-cs"/>
              </a:rPr>
              <a:t>εὐχαρίστησα</a:t>
            </a:r>
            <a:r>
              <a:rPr lang="en-US" i="0" dirty="0"/>
              <a:t>)</a:t>
            </a:r>
            <a:r>
              <a:rPr lang="el-GR" i="0" dirty="0"/>
              <a:t> </a:t>
            </a:r>
            <a:r>
              <a:rPr lang="en-US" i="0" dirty="0"/>
              <a:t>is highlighted with a white</a:t>
            </a:r>
            <a:r>
              <a:rPr lang="en-US" i="0" baseline="0" dirty="0"/>
              <a:t> </a:t>
            </a:r>
            <a:r>
              <a:rPr lang="en-US" i="0" dirty="0"/>
              <a:t>box. </a:t>
            </a:r>
            <a:r>
              <a:rPr lang="en-US" sz="1200" i="0" kern="1200" baseline="0" dirty="0">
                <a:solidFill>
                  <a:schemeClr val="tx1"/>
                </a:solidFill>
                <a:effectLst/>
                <a:latin typeface="+mn-lt"/>
                <a:ea typeface="+mn-ea"/>
                <a:cs typeface="+mn-cs"/>
              </a:rPr>
              <a:t>An editable version is included beneath the graphic for those who wish to modify it. </a:t>
            </a:r>
            <a:endParaRPr lang="en-US" dirty="0"/>
          </a:p>
          <a:p>
            <a:endParaRPr lang="en-US" dirty="0"/>
          </a:p>
          <a:p>
            <a:r>
              <a:rPr lang="en-US" dirty="0"/>
              <a:t>Giving thanks and mentioning prayers made on behalf of the addressee(s) is a well-known feature of letters from this time, as seen in the letter pictured here (cf. Rom 1:8; 1 Cor 1:4; Eph 1:16; Col 1:3; 1 </a:t>
            </a:r>
            <a:r>
              <a:rPr lang="en-US" dirty="0" err="1"/>
              <a:t>Thess</a:t>
            </a:r>
            <a:r>
              <a:rPr lang="en-US" dirty="0"/>
              <a:t> 1:2; 2 </a:t>
            </a:r>
            <a:r>
              <a:rPr lang="en-US" dirty="0" err="1"/>
              <a:t>Thess</a:t>
            </a:r>
            <a:r>
              <a:rPr lang="en-US" dirty="0"/>
              <a:t> 1:3; 2 Tim 1:3; Phil 4). The provenance of this letter appears to be </a:t>
            </a:r>
            <a:r>
              <a:rPr lang="en-US" sz="1200" b="0" i="0" kern="1200" dirty="0">
                <a:solidFill>
                  <a:schemeClr val="tx1"/>
                </a:solidFill>
                <a:effectLst/>
                <a:latin typeface="+mn-lt"/>
                <a:ea typeface="+mn-ea"/>
                <a:cs typeface="+mn-cs"/>
              </a:rPr>
              <a:t>Alexandria.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a:t>
            </a:r>
            <a:r>
              <a:rPr lang="en-US" dirty="0"/>
              <a:t>University of Michigan, Advanced Papyrological Information System provides the following translation:</a:t>
            </a:r>
            <a:r>
              <a:rPr lang="en-US" baseline="0" dirty="0"/>
              <a:t> </a:t>
            </a:r>
            <a:r>
              <a:rPr lang="en-US" dirty="0"/>
              <a:t>“</a:t>
            </a:r>
            <a:r>
              <a:rPr lang="en-US" sz="1200" b="0" i="0" kern="1200" dirty="0" err="1">
                <a:solidFill>
                  <a:schemeClr val="tx1"/>
                </a:solidFill>
                <a:effectLst/>
                <a:latin typeface="+mn-lt"/>
                <a:ea typeface="+mn-ea"/>
                <a:cs typeface="+mn-cs"/>
              </a:rPr>
              <a:t>Plousia</a:t>
            </a:r>
            <a:r>
              <a:rPr lang="en-US" sz="1200" b="0" i="0" kern="1200" dirty="0">
                <a:solidFill>
                  <a:schemeClr val="tx1"/>
                </a:solidFill>
                <a:effectLst/>
                <a:latin typeface="+mn-lt"/>
                <a:ea typeface="+mn-ea"/>
                <a:cs typeface="+mn-cs"/>
              </a:rPr>
              <a:t> to my brother Syros, greeting. I make obeisance on your behalf before the lord </a:t>
            </a:r>
            <a:r>
              <a:rPr lang="en-US" sz="1200" b="0" i="0" kern="1200" dirty="0" err="1">
                <a:solidFill>
                  <a:schemeClr val="tx1"/>
                </a:solidFill>
                <a:effectLst/>
                <a:latin typeface="+mn-lt"/>
                <a:ea typeface="+mn-ea"/>
                <a:cs typeface="+mn-cs"/>
              </a:rPr>
              <a:t>Sarapis</a:t>
            </a:r>
            <a:r>
              <a:rPr lang="en-US" sz="1200" b="0" i="0" kern="1200" dirty="0">
                <a:solidFill>
                  <a:schemeClr val="tx1"/>
                </a:solidFill>
                <a:effectLst/>
                <a:latin typeface="+mn-lt"/>
                <a:ea typeface="+mn-ea"/>
                <a:cs typeface="+mn-cs"/>
              </a:rPr>
              <a:t> and the gods who share his temple. When I learned that you are in good health, </a:t>
            </a:r>
            <a:r>
              <a:rPr lang="en-US" sz="1200" b="1" i="0" kern="1200" dirty="0">
                <a:solidFill>
                  <a:schemeClr val="tx1"/>
                </a:solidFill>
                <a:effectLst/>
                <a:latin typeface="+mn-lt"/>
                <a:ea typeface="+mn-ea"/>
                <a:cs typeface="+mn-cs"/>
              </a:rPr>
              <a:t>I gave thanks to all the gods</a:t>
            </a:r>
            <a:r>
              <a:rPr lang="en-US" sz="1200" b="0" i="0" kern="1200" dirty="0">
                <a:solidFill>
                  <a:schemeClr val="tx1"/>
                </a:solidFill>
                <a:effectLst/>
                <a:latin typeface="+mn-lt"/>
                <a:ea typeface="+mn-ea"/>
                <a:cs typeface="+mn-cs"/>
              </a:rPr>
              <a:t>. You will say to Par[...]: ‘We exerted ourselves for the man who brought the letter, so that he might have his livelihood until you come to us. And if you decide not to come, send us a message, inasmuch as we waited in the midst of the strife for . . . of the things that went into the storeroom. And when I have learned with certainty that you are well, I shall be relieved of worry.’ In addition, I beg this of you also, brother, [- </a:t>
            </a:r>
            <a:r>
              <a:rPr lang="en-US" sz="1200" b="0" i="0" kern="1200">
                <a:solidFill>
                  <a:schemeClr val="tx1"/>
                </a:solidFill>
                <a:effectLst/>
                <a:latin typeface="+mn-lt"/>
                <a:ea typeface="+mn-ea"/>
                <a:cs typeface="+mn-cs"/>
              </a:rPr>
              <a:t>- -].”</a:t>
            </a:r>
            <a:endParaRPr lang="en-US" dirty="0"/>
          </a:p>
          <a:p>
            <a:endParaRPr lang="en-US" dirty="0"/>
          </a:p>
          <a:p>
            <a:r>
              <a:rPr lang="en-US" dirty="0"/>
              <a:t>This image comes from the University of Michigan, Advanced Papyrological Information System, and is in the public domain. Source: http://quod.lib.umich.edu/a/apis/x-1492/1622r.tif. University of Michigan Library Digital Collections. Accessed: Dec 15, 2019.</a:t>
            </a:r>
          </a:p>
          <a:p>
            <a:endParaRPr lang="en-US" dirty="0"/>
          </a:p>
          <a:p>
            <a:r>
              <a:rPr lang="en-US" dirty="0"/>
              <a:t>umich1622r1492</a:t>
            </a:r>
          </a:p>
        </p:txBody>
      </p:sp>
      <p:sp>
        <p:nvSpPr>
          <p:cNvPr id="4" name="Slide Number Placeholder 3"/>
          <p:cNvSpPr>
            <a:spLocks noGrp="1"/>
          </p:cNvSpPr>
          <p:nvPr>
            <p:ph type="sldNum" sz="quarter" idx="5"/>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1101366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of Paul’s memories from his time at Philippi must have been physically unpleasant, though spiritually victorious. Paul was likely brought before this very judgment seat, where he and Silas were beaten for their Christian faith and then thrown into prison (Acts 16:19-24).</a:t>
            </a:r>
          </a:p>
          <a:p>
            <a:endParaRPr lang="en-US" dirty="0"/>
          </a:p>
          <a:p>
            <a:r>
              <a:rPr lang="en-US" dirty="0"/>
              <a:t>jc0106151389</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4406473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Based on studies at contemporary cities, the prison at Philippi was probably situated near the court and forum (marketplace) of the city. The ruins of the ancient forum date to 161 BC – AD 80 and contain many public buildings, one of which may have been the prison in which Paul and Silas were held. The traditional site pictured above was a cistern that archaeologists found in 1876 near Basilica A. When Basilica A was destroyed, Christians used the cistern as a place of worship, and a chapel was later built on the site. Another possible location of Paul’s prison is beneath Basilica A, but neither position is archaeologically supported. Acts 16:23-26 only indicates that the prison was near the jailer’s house. For more, see the slide on Philippians 1:30.</a:t>
            </a:r>
          </a:p>
          <a:p>
            <a:endParaRPr lang="en-US" dirty="0"/>
          </a:p>
          <a:p>
            <a:r>
              <a:rPr lang="en-US" dirty="0"/>
              <a:t>tb031106918</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37743204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(left) and a reproduction of it (right) show the posture of prayer that was common in Paul’s day. This statue was discovered in 1754</a:t>
            </a:r>
            <a:r>
              <a:rPr lang="en-US" baseline="0" dirty="0"/>
              <a:t> in</a:t>
            </a:r>
            <a:r>
              <a:rPr lang="en-US" dirty="0"/>
              <a:t> the northwest corner of the garden of the Villa of the Papyri at Herculaneum. The image on the left comes from </a:t>
            </a:r>
            <a:r>
              <a:rPr lang="en-US" dirty="0" err="1"/>
              <a:t>Sailko</a:t>
            </a:r>
            <a:r>
              <a:rPr lang="en-US" dirty="0"/>
              <a:t> and is licensed under CC BY SA 3.0, via Wikimedia Commons: https://commons.wikimedia.org/wiki/File:Peplophoros,_da_villa_dei_papiri,_peristilio_rettangolare.JPG. The </a:t>
            </a:r>
            <a:r>
              <a:rPr lang="en-US" baseline="0" dirty="0"/>
              <a:t>replica on the right was photographed at the Getty Villa in California. </a:t>
            </a:r>
            <a:endParaRPr lang="en-US" dirty="0"/>
          </a:p>
          <a:p>
            <a:endParaRPr lang="en-US" dirty="0"/>
          </a:p>
          <a:p>
            <a:r>
              <a:rPr lang="en-US" dirty="0"/>
              <a:t>Left: wiki11292013123211; right: tb082214110</a:t>
            </a:r>
          </a:p>
        </p:txBody>
      </p:sp>
      <p:sp>
        <p:nvSpPr>
          <p:cNvPr id="4" name="Slide Number Placeholder 3"/>
          <p:cNvSpPr>
            <a:spLocks noGrp="1"/>
          </p:cNvSpPr>
          <p:nvPr>
            <p:ph type="sldNum" sz="quarter" idx="5"/>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31172196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word “prayer” (Gk. </a:t>
            </a:r>
            <a:r>
              <a:rPr lang="en-US" i="1" dirty="0" err="1"/>
              <a:t>deēsis</a:t>
            </a:r>
            <a:r>
              <a:rPr lang="en-US" dirty="0"/>
              <a:t>, </a:t>
            </a:r>
            <a:r>
              <a:rPr lang="el-GR" sz="1200" b="0" i="0" u="none" strike="noStrike" kern="1200" baseline="0" dirty="0">
                <a:solidFill>
                  <a:schemeClr val="tx1"/>
                </a:solidFill>
                <a:latin typeface="+mn-lt"/>
                <a:ea typeface="+mn-ea"/>
                <a:cs typeface="+mn-cs"/>
              </a:rPr>
              <a:t>δέησις</a:t>
            </a:r>
            <a:r>
              <a:rPr lang="en-US" dirty="0"/>
              <a:t>) denotes a request to meet a need that is addressed to God. The figure depicted</a:t>
            </a:r>
            <a:r>
              <a:rPr lang="en-US" baseline="0" dirty="0"/>
              <a:t> on the right on this fresco has his hands uplifted in the common stance of prayer</a:t>
            </a:r>
            <a:r>
              <a:rPr lang="en-US" dirty="0"/>
              <a:t>. This fresco was photographed at</a:t>
            </a:r>
            <a:r>
              <a:rPr lang="en-US" baseline="0" dirty="0"/>
              <a:t> the National Museum of Rome. </a:t>
            </a:r>
            <a:endParaRPr lang="en-US" dirty="0"/>
          </a:p>
          <a:p>
            <a:endParaRPr lang="en-US" dirty="0"/>
          </a:p>
          <a:p>
            <a:r>
              <a:rPr lang="en-US" dirty="0"/>
              <a:t>tb0513177682</a:t>
            </a:r>
          </a:p>
        </p:txBody>
      </p:sp>
    </p:spTree>
    <p:extLst>
      <p:ext uri="{BB962C8B-B14F-4D97-AF65-F5344CB8AC3E}">
        <p14:creationId xmlns:p14="http://schemas.microsoft.com/office/powerpoint/2010/main" val="24019827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depiction from the late 4th-century AD funerary inscription of someone named </a:t>
            </a:r>
            <a:r>
              <a:rPr lang="en-US" dirty="0" err="1"/>
              <a:t>Priscus</a:t>
            </a:r>
            <a:r>
              <a:rPr lang="en-US" baseline="0" dirty="0"/>
              <a:t> demonstrates that</a:t>
            </a:r>
            <a:r>
              <a:rPr lang="en-US" dirty="0"/>
              <a:t> the posture of prayer with upraised hands continued to be used by Christians in the early church. An explicit reference to this kind of action may be found in 1 Timothy 2:8 (cf. </a:t>
            </a:r>
            <a:r>
              <a:rPr lang="en-US" dirty="0" err="1"/>
              <a:t>Pss</a:t>
            </a:r>
            <a:r>
              <a:rPr lang="en-US" dirty="0"/>
              <a:t> 28:2; 63:4; 141:2; </a:t>
            </a:r>
            <a:r>
              <a:rPr lang="en-US" dirty="0" err="1"/>
              <a:t>Neh</a:t>
            </a:r>
            <a:r>
              <a:rPr lang="en-US" dirty="0"/>
              <a:t> 8:6). The Chi</a:t>
            </a:r>
            <a:r>
              <a:rPr lang="en-US" baseline="0" dirty="0"/>
              <a:t> Rho monogram in the upper right corner of this plaque identifies the deceased as a Christian.</a:t>
            </a:r>
            <a:r>
              <a:rPr lang="en-US" dirty="0"/>
              <a:t> This inscription was photographed at the National Museum in Rome.</a:t>
            </a:r>
          </a:p>
          <a:p>
            <a:endParaRPr lang="en-US" dirty="0"/>
          </a:p>
          <a:p>
            <a:r>
              <a:rPr lang="en-US" dirty="0"/>
              <a:t>tb0513178406</a:t>
            </a:r>
          </a:p>
        </p:txBody>
      </p:sp>
    </p:spTree>
    <p:extLst>
      <p:ext uri="{BB962C8B-B14F-4D97-AF65-F5344CB8AC3E}">
        <p14:creationId xmlns:p14="http://schemas.microsoft.com/office/powerpoint/2010/main" val="39463690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relief</a:t>
            </a:r>
            <a:r>
              <a:rPr lang="en-US" baseline="0" dirty="0"/>
              <a:t> </a:t>
            </a:r>
            <a:r>
              <a:rPr lang="en-US" dirty="0"/>
              <a:t>contains a depiction of a woman in the stance of prayer. It</a:t>
            </a:r>
            <a:r>
              <a:rPr lang="en-US" baseline="0" dirty="0"/>
              <a:t> dates to circa AD 310–320. </a:t>
            </a:r>
            <a:r>
              <a:rPr lang="en-US" dirty="0"/>
              <a:t>It was photographed at the Vatican Museums.</a:t>
            </a:r>
          </a:p>
          <a:p>
            <a:endParaRPr lang="en-US" dirty="0"/>
          </a:p>
          <a:p>
            <a:r>
              <a:rPr lang="en-US" dirty="0"/>
              <a:t>tb0512175789</a:t>
            </a:r>
          </a:p>
        </p:txBody>
      </p:sp>
    </p:spTree>
    <p:extLst>
      <p:ext uri="{BB962C8B-B14F-4D97-AF65-F5344CB8AC3E}">
        <p14:creationId xmlns:p14="http://schemas.microsoft.com/office/powerpoint/2010/main" val="402863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Philippians is</a:t>
            </a:r>
            <a:r>
              <a:rPr lang="en-US" baseline="0" dirty="0"/>
              <a:t> one of the four so-called prison epistles, along with Ephesians, Colossians, and Philemon. It is generally thought that these four letters were written by Paul during his first imprisonment in Rome, commonly dated to AD 59 or AD 60. </a:t>
            </a:r>
            <a:r>
              <a:rPr lang="en-US" dirty="0"/>
              <a:t>This image comes from Gustave </a:t>
            </a:r>
            <a:r>
              <a:rPr lang="en-US" dirty="0" err="1"/>
              <a:t>Doré</a:t>
            </a:r>
            <a:r>
              <a:rPr lang="en-US" dirty="0"/>
              <a:t> and is in the public domain, via Wikimedia Commons: https://commons.wikimedia.org/wiki/File:St_Paul_in_prison.jpg.</a:t>
            </a:r>
          </a:p>
          <a:p>
            <a:endParaRPr lang="en-US" dirty="0"/>
          </a:p>
          <a:p>
            <a:r>
              <a:rPr lang="en-US" dirty="0"/>
              <a:t>wiki0203201912581105</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15184133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Here is another depiction of the prayer posture,</a:t>
            </a:r>
            <a:r>
              <a:rPr lang="en-US" baseline="0" dirty="0"/>
              <a:t> from the polychrome sarcophagus known as the “Great Pastoral Sarcophagus.” It was photographed in the Vatican Museums. </a:t>
            </a:r>
            <a:endParaRPr lang="en-US" dirty="0"/>
          </a:p>
          <a:p>
            <a:endParaRPr lang="en-US" dirty="0"/>
          </a:p>
          <a:p>
            <a:r>
              <a:rPr lang="en-US" dirty="0"/>
              <a:t>tb0512175842</a:t>
            </a:r>
          </a:p>
        </p:txBody>
      </p:sp>
    </p:spTree>
    <p:extLst>
      <p:ext uri="{BB962C8B-B14F-4D97-AF65-F5344CB8AC3E}">
        <p14:creationId xmlns:p14="http://schemas.microsoft.com/office/powerpoint/2010/main" val="25018505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“Partnership” (Gk. </a:t>
            </a:r>
            <a:r>
              <a:rPr lang="en-US" i="1" dirty="0" err="1"/>
              <a:t>koinōnia</a:t>
            </a:r>
            <a:r>
              <a:rPr lang="en-US" i="1" dirty="0"/>
              <a:t>, </a:t>
            </a:r>
            <a:r>
              <a:rPr lang="el-GR" sz="1200" kern="1200" dirty="0">
                <a:solidFill>
                  <a:schemeClr val="tx1"/>
                </a:solidFill>
                <a:effectLst/>
                <a:latin typeface="+mn-lt"/>
                <a:ea typeface="+mn-ea"/>
                <a:cs typeface="+mn-cs"/>
              </a:rPr>
              <a:t>κοινωνία</a:t>
            </a:r>
            <a:r>
              <a:rPr lang="en-US" sz="1200" kern="1200" dirty="0">
                <a:solidFill>
                  <a:schemeClr val="tx1"/>
                </a:solidFill>
                <a:effectLst/>
                <a:latin typeface="+mn-lt"/>
                <a:ea typeface="+mn-ea"/>
                <a:cs typeface="+mn-cs"/>
              </a:rPr>
              <a:t>) often refers to monetary support (e.g.,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Rom 15:26). This certainly was part of the partnership Paul received from the Philippians (cf. Phil 4:15-18). </a:t>
            </a:r>
            <a:r>
              <a:rPr lang="en-US" dirty="0"/>
              <a:t>This hoard</a:t>
            </a:r>
            <a:r>
              <a:rPr lang="en-US" baseline="0" dirty="0"/>
              <a:t> of Greek silver coins is slightly earlier than the time of Paul, but given that coins were often used for decades or even centuries, this kind of coin may have been known to Paul’s audience. This display </a:t>
            </a:r>
            <a:r>
              <a:rPr lang="en-US" dirty="0"/>
              <a:t>was photographed at the Antalya Museum, and</a:t>
            </a:r>
            <a:r>
              <a:rPr lang="en-US" baseline="0" dirty="0"/>
              <a:t> the coins likely come from southern Galatia</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tb123016964</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6511662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a:t>
            </a:r>
            <a:r>
              <a:rPr lang="en-US" baseline="0" dirty="0" err="1"/>
              <a:t>Isfiya</a:t>
            </a:r>
            <a:r>
              <a:rPr lang="en-US" baseline="0" dirty="0"/>
              <a:t> hoard is one of the largest found in Israel. Discovered in 1960 near </a:t>
            </a:r>
            <a:r>
              <a:rPr lang="en-US" baseline="0" dirty="0" err="1"/>
              <a:t>Isfiya</a:t>
            </a:r>
            <a:r>
              <a:rPr lang="en-US" baseline="0" dirty="0"/>
              <a:t> on Mount Carmel, it contained 3,400 silver Tyrian shekels, about 1,000 half-shekels, and 160 Roman denarii. Tyrian shekels were commonly used to pay the Temple tax in Jerusalem, in part because they had a reputation for being high-quality silver. It is quite likely that such coins were also used by Paul and perhaps even by the Philippians. This display </a:t>
            </a:r>
            <a:r>
              <a:rPr lang="en-US" dirty="0"/>
              <a:t>was photographed at the Eretz Israel Museum</a:t>
            </a:r>
            <a:r>
              <a:rPr lang="en-US" baseline="0" dirty="0"/>
              <a:t> in Tel Aviv</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tb031114428</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26511662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collection juglet illustrates the financial implication of the word “partnership.” It is from a synagogue at Horvat Rimmon (</a:t>
            </a:r>
            <a:r>
              <a:rPr lang="en-US" dirty="0" err="1"/>
              <a:t>Kfar</a:t>
            </a:r>
            <a:r>
              <a:rPr lang="en-US" dirty="0"/>
              <a:t> Rimmon) and was found with twelve coins with the image of Christian emperors. Even though this dates to several centuries after Paul, it is very similar to the same sort of vessel used to hold coins centuries earlier pictured in the previous slide. This display was photographed at the Israel Museum in Jerusalem.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cl0518191532</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13848874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baptismal area pictured here is built along the </a:t>
            </a:r>
            <a:r>
              <a:rPr lang="en-US" baseline="0" dirty="0" err="1"/>
              <a:t>Krenides</a:t>
            </a:r>
            <a:r>
              <a:rPr lang="en-US" baseline="0" dirty="0"/>
              <a:t> River on the west side of ancient Philippi. It commemorates Paul’s baptism of Lydia and her household as the first Christian converts at Philippi (Acts 16:13-15).</a:t>
            </a:r>
            <a:endParaRPr lang="en-US" dirty="0"/>
          </a:p>
          <a:p>
            <a:endParaRPr lang="en-US" dirty="0"/>
          </a:p>
          <a:p>
            <a:r>
              <a:rPr lang="en-US" dirty="0"/>
              <a:t>tb031106952</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41168439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provides a different view of the river without the modern baptismal</a:t>
            </a:r>
            <a:r>
              <a:rPr lang="en-US" baseline="0" dirty="0"/>
              <a:t>.</a:t>
            </a:r>
            <a:endParaRPr lang="en-US" dirty="0"/>
          </a:p>
          <a:p>
            <a:endParaRPr lang="en-US" dirty="0"/>
          </a:p>
          <a:p>
            <a:r>
              <a:rPr lang="en-US" dirty="0"/>
              <a:t>tb031206062</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28254226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Times New Roman" pitchFamily="18" charset="0"/>
              </a:rPr>
              <a:t>There was apparently no synagogue in Philippi at the time of Paul’s arrival, for the synagogue was always his first stop in a city. Instead, at Philippi he went to the river where prayers were offered (Acts 16:13). The </a:t>
            </a:r>
            <a:r>
              <a:rPr lang="en-US" dirty="0" err="1">
                <a:cs typeface="Times New Roman" pitchFamily="18" charset="0"/>
              </a:rPr>
              <a:t>Krenides</a:t>
            </a:r>
            <a:r>
              <a:rPr lang="en-US" dirty="0">
                <a:cs typeface="Times New Roman" pitchFamily="18" charset="0"/>
              </a:rPr>
              <a:t> River, which runs around the west end of Philippi, is believed to be the river where he met Lydia and other Jews. The chapel building shown houses a number of the paintings of Paul’s ministry in Philippi (see for example the slide on Phil 1:19 below).</a:t>
            </a:r>
            <a:endParaRPr lang="en-US" dirty="0"/>
          </a:p>
          <a:p>
            <a:endParaRPr lang="en-US" dirty="0"/>
          </a:p>
          <a:p>
            <a:r>
              <a:rPr lang="en-US" dirty="0"/>
              <a:t>tb031106702</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9857503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elsewhere refers to both Jewish and Gentile followers of Jesus as “vessels of mercy” that were</a:t>
            </a:r>
            <a:r>
              <a:rPr lang="en-US" baseline="0" dirty="0"/>
              <a:t> “prepared beforehand for glory” (Rom 9:21-24). Paul argues that God will “perfect” (Gk. </a:t>
            </a:r>
            <a:r>
              <a:rPr lang="en-US" i="1" baseline="0" dirty="0" err="1"/>
              <a:t>epiteleō</a:t>
            </a:r>
            <a:r>
              <a:rPr lang="en-US" baseline="0" dirty="0"/>
              <a:t>, </a:t>
            </a:r>
            <a:r>
              <a:rPr lang="el-GR" sz="1200" b="0" i="0" u="none" strike="noStrike" kern="1200" baseline="0" dirty="0">
                <a:solidFill>
                  <a:schemeClr val="tx1"/>
                </a:solidFill>
                <a:latin typeface="+mn-lt"/>
                <a:ea typeface="+mn-ea"/>
                <a:cs typeface="+mn-cs"/>
              </a:rPr>
              <a:t>ἐπιτελέω</a:t>
            </a:r>
            <a:r>
              <a:rPr lang="en-US" sz="1200" b="0" i="0" u="none" strike="noStrike" kern="1200" baseline="0" dirty="0">
                <a:solidFill>
                  <a:schemeClr val="tx1"/>
                </a:solidFill>
                <a:latin typeface="+mn-lt"/>
                <a:ea typeface="+mn-ea"/>
                <a:cs typeface="+mn-cs"/>
              </a:rPr>
              <a:t>) His work, indicating that He will finish it or bring it to an end, not allowing it to languish in a half-finished (and useless) state. In a similar way, a potter must continue to work on a vessel until it is completed. </a:t>
            </a:r>
            <a:r>
              <a:rPr lang="en-US" dirty="0"/>
              <a:t>This American Colony</a:t>
            </a:r>
            <a:r>
              <a:rPr lang="en-US" baseline="0" dirty="0"/>
              <a:t> photo was taken </a:t>
            </a:r>
            <a:r>
              <a:rPr lang="en-US" dirty="0"/>
              <a:t>between 1900 and 1920.</a:t>
            </a:r>
          </a:p>
          <a:p>
            <a:endParaRPr lang="en-US" dirty="0"/>
          </a:p>
          <a:p>
            <a:r>
              <a:rPr lang="en-US" dirty="0"/>
              <a:t>mat05287</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8738590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girls are adding decorative paint to a variety of pottery vessels, one of the last steps in “perfecting” such pottery. This American Colony photo was taken between 1920 and 1923.</a:t>
            </a:r>
          </a:p>
          <a:p>
            <a:endParaRPr lang="en-US" dirty="0"/>
          </a:p>
          <a:p>
            <a:r>
              <a:rPr lang="en-US" dirty="0"/>
              <a:t>mat05667</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18738590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three porcelain vases were</a:t>
            </a:r>
            <a:r>
              <a:rPr lang="en-US" baseline="0" dirty="0"/>
              <a:t> made of h</a:t>
            </a:r>
            <a:r>
              <a:rPr lang="en-US" dirty="0"/>
              <a:t>ard-paste porcelain with enamel decoration and gilding. They imitate</a:t>
            </a:r>
            <a:r>
              <a:rPr lang="en-US" baseline="0" dirty="0"/>
              <a:t> the style of Greek black-figure vessels of the 7th–5th centuries BC, but lack the usual chips, cracks, and dirt that accompany ancient specimens. In that way they symbolize “perfect” vessels. </a:t>
            </a:r>
            <a:r>
              <a:rPr lang="en-US" dirty="0"/>
              <a:t>This display was photographed at the </a:t>
            </a:r>
            <a:r>
              <a:rPr lang="en-US" dirty="0">
                <a:effectLst/>
              </a:rPr>
              <a:t>Birmingham Museum of Art. </a:t>
            </a:r>
            <a:r>
              <a:rPr lang="en-US" dirty="0"/>
              <a:t>This image comes from Sean </a:t>
            </a:r>
            <a:r>
              <a:rPr lang="en-US" dirty="0" err="1"/>
              <a:t>Pathasema</a:t>
            </a:r>
            <a:r>
              <a:rPr lang="en-US" dirty="0"/>
              <a:t> and is licensed under CC BY 3.0, via Wikimedia Commons: https://commons.wikimedia.org/wiki/File:ViennaVases-BMA.jpg.</a:t>
            </a:r>
          </a:p>
          <a:p>
            <a:endParaRPr lang="en-US" dirty="0"/>
          </a:p>
          <a:p>
            <a:r>
              <a:rPr lang="en-US" dirty="0"/>
              <a:t>wiki0321201216271791</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1873859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Paul characterizes himself and Timothy as slaves (Gk. </a:t>
            </a:r>
            <a:r>
              <a:rPr lang="en-US" i="1" baseline="0" dirty="0" err="1"/>
              <a:t>doulos</a:t>
            </a:r>
            <a:r>
              <a:rPr lang="en-US" baseline="0" dirty="0"/>
              <a:t>, </a:t>
            </a:r>
            <a:r>
              <a:rPr lang="el-GR" sz="1200" b="0" i="0" u="none" strike="noStrike" kern="1200" baseline="0" dirty="0">
                <a:solidFill>
                  <a:schemeClr val="tx1"/>
                </a:solidFill>
                <a:latin typeface="+mn-lt"/>
                <a:ea typeface="+mn-ea"/>
                <a:cs typeface="+mn-cs"/>
              </a:rPr>
              <a:t>δοῦλος</a:t>
            </a:r>
            <a:r>
              <a:rPr lang="en-US" baseline="0" dirty="0"/>
              <a:t>) </a:t>
            </a:r>
            <a:r>
              <a:rPr lang="en-US" baseline="0"/>
              <a:t>of Christ Jesus. </a:t>
            </a:r>
            <a:r>
              <a:rPr lang="en-US" baseline="0" dirty="0"/>
              <a:t>This was a humble position that involved serving others, not amassing fame or material goods for oneself. The two slave boys shown here are carrying vessels and clothing, presumably for their master. </a:t>
            </a:r>
            <a:r>
              <a:rPr lang="en-US" dirty="0"/>
              <a:t>This relief was</a:t>
            </a:r>
            <a:r>
              <a:rPr lang="en-US" baseline="0" dirty="0"/>
              <a:t> photographed at the National Museum of Rome at the Diocletian Baths.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tb0513178357</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19759755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 here references the “day of Christ</a:t>
            </a:r>
            <a:r>
              <a:rPr lang="en-US" baseline="0" dirty="0"/>
              <a:t> Jesus</a:t>
            </a:r>
            <a:r>
              <a:rPr lang="en-US" dirty="0"/>
              <a:t>,” presumably the same thing as the “day of the Lord.” This is the eschatological day when God will judge the world and set up His kingdom for His people (e.g., Isa 13:6; </a:t>
            </a:r>
            <a:r>
              <a:rPr lang="en-US" dirty="0" err="1"/>
              <a:t>Ezek</a:t>
            </a:r>
            <a:r>
              <a:rPr lang="en-US" dirty="0"/>
              <a:t> 30:3; Joel 1:15; Rev 16:14). Joel 2:31 says that on this day the sun will be turned to darkness and the moon to blood. This sunset was photographed in the Judean hills west of Jerusalem.</a:t>
            </a:r>
          </a:p>
          <a:p>
            <a:endParaRPr lang="en-US" dirty="0"/>
          </a:p>
          <a:p>
            <a:r>
              <a:rPr lang="en-US" dirty="0"/>
              <a:t>tb102806245</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18738590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rtl="0"/>
            <a:r>
              <a:rPr lang="en-US" sz="1200" kern="1200" dirty="0">
                <a:solidFill>
                  <a:schemeClr val="tx1"/>
                </a:solidFill>
                <a:effectLst/>
                <a:latin typeface="+mn-lt"/>
                <a:ea typeface="+mn-ea"/>
                <a:cs typeface="+mn-cs"/>
              </a:rPr>
              <a:t>This photograph was taken by Robert Hirsch and is used by permission.</a:t>
            </a:r>
          </a:p>
          <a:p>
            <a:endParaRPr lang="en-US" sz="1200" kern="1200" dirty="0">
              <a:solidFill>
                <a:schemeClr val="tx1"/>
              </a:solidFill>
              <a:effectLst/>
              <a:latin typeface="+mn-lt"/>
              <a:ea typeface="+mn-ea"/>
              <a:cs typeface="+mn-cs"/>
            </a:endParaRPr>
          </a:p>
          <a:p>
            <a:r>
              <a:rPr lang="en-US" dirty="0"/>
              <a:t>rh092715001</a:t>
            </a:r>
          </a:p>
        </p:txBody>
      </p:sp>
    </p:spTree>
    <p:extLst>
      <p:ext uri="{BB962C8B-B14F-4D97-AF65-F5344CB8AC3E}">
        <p14:creationId xmlns:p14="http://schemas.microsoft.com/office/powerpoint/2010/main" val="34374666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location of the prison from which Paul wrote has been the subject of much debate. The answer to this question also effects the date of writing. Of course, the letter</a:t>
            </a:r>
            <a:r>
              <a:rPr lang="en-US" baseline="0" dirty="0"/>
              <a:t> must post-</a:t>
            </a:r>
            <a:r>
              <a:rPr lang="en-US" dirty="0"/>
              <a:t>date Paul’s first visit to Philippi (during his second missionary journey, Acts 16:20-40), in AD 49 or 50. The four most common proposals are Corinth, Ephesus, Caesarea, and Rome. These four locations will be presented in the following slides, starting here with the Corinth proposal. Much of the information presented here may be found in Hawthorne (2004: xxxix–l).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Paul wrote Philippians from Corinth, it may have been around the early AD 50s when he stayed there for eighteen</a:t>
            </a:r>
            <a:r>
              <a:rPr lang="en-US" baseline="0" dirty="0"/>
              <a:t> </a:t>
            </a:r>
            <a:r>
              <a:rPr lang="en-US" dirty="0"/>
              <a:t>months (Acts 18:1, 11). This was during his second missionary journey, but after his initial visit to Philippi. This view interprets Paul’s altercation with the unbelieving Jews in Corinth and the proconsul Gallio (Acts 18:12-17) as resulting in imprisonment, during which he would have written to the Philippians. </a:t>
            </a:r>
            <a:r>
              <a:rPr lang="en-US" dirty="0">
                <a:cs typeface="Times New Roman" pitchFamily="18" charset="0"/>
              </a:rPr>
              <a:t>Imprisonment is not mentioned in Acts in connection this encounter, but this is not necessarily conclusive. Scripture only records three of Paul’s imprisonments (Philippi in Acts 16, Caesarea in Acts 23, and Rome in Acts 28), yet Paul seems to imply that there were more (2 </a:t>
            </a:r>
            <a:r>
              <a:rPr lang="en-US" dirty="0" err="1">
                <a:cs typeface="Times New Roman" pitchFamily="18" charset="0"/>
              </a:rPr>
              <a:t>Cor</a:t>
            </a:r>
            <a:r>
              <a:rPr lang="en-US" dirty="0">
                <a:cs typeface="Times New Roman" pitchFamily="18" charset="0"/>
              </a:rPr>
              <a:t> 11:23). Clement of Rome lists seven separate imprisonments of Paul (1 Clem 5:6).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Times New Roman" pitchFamily="18" charset="0"/>
              </a:rPr>
              <a:t>The Roman tribunal at Corinth, where Paul was dragged before Gallio, has been discovered in the center of the agora (marketplace). It can be seen in this photo as a large stone platform</a:t>
            </a:r>
            <a:r>
              <a:rPr lang="en-US" baseline="0" dirty="0">
                <a:cs typeface="Times New Roman" pitchFamily="18" charset="0"/>
              </a:rPr>
              <a:t>. T</a:t>
            </a:r>
            <a:r>
              <a:rPr lang="en-US" dirty="0">
                <a:cs typeface="Times New Roman" pitchFamily="18" charset="0"/>
              </a:rPr>
              <a:t>he </a:t>
            </a:r>
            <a:r>
              <a:rPr lang="en-US" i="1" dirty="0">
                <a:cs typeface="Times New Roman" pitchFamily="18" charset="0"/>
              </a:rPr>
              <a:t>bema</a:t>
            </a:r>
            <a:r>
              <a:rPr lang="en-US" dirty="0">
                <a:cs typeface="Times New Roman" pitchFamily="18" charset="0"/>
              </a:rPr>
              <a:t> (Gk. </a:t>
            </a:r>
            <a:r>
              <a:rPr lang="el-GR" b="0" i="0" u="none" strike="noStrike" kern="1200" baseline="0" dirty="0">
                <a:solidFill>
                  <a:schemeClr val="tx1"/>
                </a:solidFill>
                <a:ea typeface="+mn-ea"/>
                <a:cs typeface="+mn-cs"/>
              </a:rPr>
              <a:t>βῆμα</a:t>
            </a:r>
            <a:r>
              <a:rPr lang="en-US" dirty="0">
                <a:cs typeface="Times New Roman" pitchFamily="18" charset="0"/>
              </a:rPr>
              <a:t>) was where Roman officials would appear before the public. Had Paul’s trial been more formal, it likely would have been held at the North Basilica instead of the </a:t>
            </a:r>
            <a:r>
              <a:rPr lang="en-US" i="1" dirty="0">
                <a:cs typeface="Times New Roman" pitchFamily="18" charset="0"/>
              </a:rPr>
              <a:t>bema</a:t>
            </a:r>
            <a:r>
              <a:rPr lang="en-US" dirty="0">
                <a:cs typeface="Times New Roman" pitchFamily="18" charset="0"/>
              </a:rPr>
              <a:t>. In the Byzantine period, a church was built atop this platform. The</a:t>
            </a:r>
            <a:r>
              <a:rPr lang="en-US" baseline="0" dirty="0">
                <a:cs typeface="Times New Roman" pitchFamily="18" charset="0"/>
              </a:rPr>
              <a:t> next slide includes a label highlighting the extant remains of the Corinthian </a:t>
            </a:r>
            <a:r>
              <a:rPr lang="en-US" i="1" baseline="0" dirty="0">
                <a:cs typeface="Times New Roman" pitchFamily="18" charset="0"/>
              </a:rPr>
              <a:t>bema</a:t>
            </a:r>
            <a:r>
              <a:rPr lang="en-US" baseline="0" dirty="0">
                <a:cs typeface="Times New Roman" pitchFamily="18" charset="0"/>
              </a:rPr>
              <a:t>.</a:t>
            </a:r>
            <a:endParaRPr lang="en-US" dirty="0">
              <a:cs typeface="Times New Roman"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latin typeface="+mn-lt"/>
                <a:ea typeface="+mn-ea"/>
                <a:cs typeface="+mn-cs"/>
              </a:rPr>
              <a:t>Hawthorne, G. F.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kern="1200" dirty="0">
                <a:solidFill>
                  <a:schemeClr val="tx1"/>
                </a:solidFill>
                <a:effectLst/>
                <a:latin typeface="+mn-lt"/>
                <a:ea typeface="+mn-ea"/>
                <a:cs typeface="+mn-cs"/>
              </a:rPr>
              <a:t>2004	</a:t>
            </a:r>
            <a:r>
              <a:rPr lang="en-US" i="1" kern="1200" dirty="0">
                <a:solidFill>
                  <a:schemeClr val="tx1"/>
                </a:solidFill>
                <a:effectLst/>
                <a:latin typeface="+mn-lt"/>
                <a:ea typeface="+mn-ea"/>
                <a:cs typeface="+mn-cs"/>
              </a:rPr>
              <a:t>Philippians</a:t>
            </a:r>
            <a:r>
              <a:rPr lang="en-US" dirty="0"/>
              <a:t>.</a:t>
            </a:r>
            <a:r>
              <a:rPr lang="en-US" kern="1200" dirty="0">
                <a:solidFill>
                  <a:schemeClr val="tx1"/>
                </a:solidFill>
                <a:effectLst/>
                <a:latin typeface="+mn-lt"/>
                <a:ea typeface="+mn-ea"/>
                <a:cs typeface="+mn-cs"/>
              </a:rPr>
              <a:t> Word Biblical Commentary. Dallas: Word.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tb050803070</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dirty="0"/>
          </a:p>
        </p:txBody>
      </p:sp>
    </p:spTree>
    <p:extLst>
      <p:ext uri="{BB962C8B-B14F-4D97-AF65-F5344CB8AC3E}">
        <p14:creationId xmlns:p14="http://schemas.microsoft.com/office/powerpoint/2010/main" val="34686279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US" dirty="0"/>
              <a:t>The location of the prison from which Paul wrote has been the subject of much debate. The answer to this question also effects the date of writing. Of course, the letter must post-date Paul’s first visit to Philippi (during his second missionary journey, Acts 16:20-40), in AD 49 or 50. The four most common proposals are Corinth, Ephesus, Caesarea, and Rome. These four locations will be presented in the following slides, starting here with the Corinth proposal. Much of the information presented here may be found in Hawthorne (2004: xxxix–l). </a:t>
            </a:r>
          </a:p>
          <a:p>
            <a:pPr lvl="0">
              <a:defRPr/>
            </a:pPr>
            <a:endParaRPr lang="en-US" dirty="0"/>
          </a:p>
          <a:p>
            <a:pPr lvl="0">
              <a:defRPr/>
            </a:pPr>
            <a:r>
              <a:rPr lang="en-US" dirty="0"/>
              <a:t>If Paul wrote Philippians from Corinth, it may have been around the early AD 50s when he stayed there for eighteen months (Acts 18:1, 11). This was during his second missionary journey, but after his initial visit to Philippi. This view interprets Paul’s altercation with the unbelieving Jews in Corinth and the proconsul </a:t>
            </a:r>
            <a:r>
              <a:rPr lang="en-US" dirty="0" err="1"/>
              <a:t>Gallio</a:t>
            </a:r>
            <a:r>
              <a:rPr lang="en-US" dirty="0"/>
              <a:t> (Acts 18:12-17) as resulting in imprisonment, during which he would have written to the Philippians. </a:t>
            </a:r>
            <a:r>
              <a:rPr lang="en-US" dirty="0">
                <a:cs typeface="Times New Roman" pitchFamily="18" charset="0"/>
              </a:rPr>
              <a:t>Imprisonment is not mentioned in Acts in connection this encounter, but this is not necessarily conclusive. Scripture only records three of Paul’s imprisonments (Philippi in Acts 16, Caesarea in Acts 23, and Rome in Acts 28), yet Paul seems to imply that there were more (2 </a:t>
            </a:r>
            <a:r>
              <a:rPr lang="en-US" dirty="0" err="1">
                <a:cs typeface="Times New Roman" pitchFamily="18" charset="0"/>
              </a:rPr>
              <a:t>Cor</a:t>
            </a:r>
            <a:r>
              <a:rPr lang="en-US" dirty="0">
                <a:cs typeface="Times New Roman" pitchFamily="18" charset="0"/>
              </a:rPr>
              <a:t> 11:23). Clement of Rome lists seven separate imprisonments of Paul (1 Clem 5:6). </a:t>
            </a:r>
          </a:p>
          <a:p>
            <a:pPr lvl="0">
              <a:defRPr/>
            </a:pPr>
            <a:endParaRPr lang="en-US" dirty="0">
              <a:cs typeface="Times New Roman" pitchFamily="18" charset="0"/>
            </a:endParaRPr>
          </a:p>
          <a:p>
            <a:pPr lvl="0">
              <a:defRPr/>
            </a:pPr>
            <a:r>
              <a:rPr lang="en-US" dirty="0">
                <a:cs typeface="Times New Roman" pitchFamily="18" charset="0"/>
              </a:rPr>
              <a:t>The Roman tribunal at Corinth, where Paul was dragged before </a:t>
            </a:r>
            <a:r>
              <a:rPr lang="en-US" dirty="0" err="1">
                <a:cs typeface="Times New Roman" pitchFamily="18" charset="0"/>
              </a:rPr>
              <a:t>Gallio</a:t>
            </a:r>
            <a:r>
              <a:rPr lang="en-US" dirty="0">
                <a:cs typeface="Times New Roman" pitchFamily="18" charset="0"/>
              </a:rPr>
              <a:t>, has been discovered in the center of the agora (marketplace). It can be seen in this photo as a large stone platform. The </a:t>
            </a:r>
            <a:r>
              <a:rPr lang="en-US" i="1" dirty="0">
                <a:cs typeface="Times New Roman" pitchFamily="18" charset="0"/>
              </a:rPr>
              <a:t>bema</a:t>
            </a:r>
            <a:r>
              <a:rPr lang="en-US" dirty="0">
                <a:cs typeface="Times New Roman" pitchFamily="18" charset="0"/>
              </a:rPr>
              <a:t> (Gk. </a:t>
            </a:r>
            <a:r>
              <a:rPr lang="el-GR" dirty="0"/>
              <a:t>βῆμα</a:t>
            </a:r>
            <a:r>
              <a:rPr lang="en-US" dirty="0">
                <a:cs typeface="Times New Roman" pitchFamily="18" charset="0"/>
              </a:rPr>
              <a:t>) was where Roman officials would appear before the public. Had Paul’s trial been more formal, it likely would have been held at the North Basilica instead of the </a:t>
            </a:r>
            <a:r>
              <a:rPr lang="en-US" i="1" dirty="0">
                <a:cs typeface="Times New Roman" pitchFamily="18" charset="0"/>
              </a:rPr>
              <a:t>bema</a:t>
            </a:r>
            <a:r>
              <a:rPr lang="en-US" dirty="0">
                <a:cs typeface="Times New Roman" pitchFamily="18" charset="0"/>
              </a:rPr>
              <a:t>. In the Byzantine period, a church was built atop this platform. The next slide includes a label highlighting the extant remains of the Corinthian </a:t>
            </a:r>
            <a:r>
              <a:rPr lang="en-US" i="1" dirty="0">
                <a:cs typeface="Times New Roman" pitchFamily="18" charset="0"/>
              </a:rPr>
              <a:t>bema</a:t>
            </a:r>
            <a:r>
              <a:rPr lang="en-US" dirty="0">
                <a:cs typeface="Times New Roman" pitchFamily="18" charset="0"/>
              </a:rPr>
              <a:t>.</a:t>
            </a:r>
          </a:p>
          <a:p>
            <a:endParaRPr lang="en-US" dirty="0"/>
          </a:p>
          <a:p>
            <a:pPr lvl="0">
              <a:defRPr/>
            </a:pPr>
            <a:r>
              <a:rPr lang="en-US" b="1" dirty="0"/>
              <a:t>Reference:</a:t>
            </a:r>
          </a:p>
          <a:p>
            <a:pPr lvl="0">
              <a:defRPr/>
            </a:pPr>
            <a:r>
              <a:rPr lang="en-US" dirty="0"/>
              <a:t>Hawthorne, G. F. </a:t>
            </a:r>
          </a:p>
          <a:p>
            <a:pPr marL="685800" lvl="0" indent="-457200">
              <a:tabLst>
                <a:tab pos="685800" algn="l"/>
              </a:tabLst>
              <a:defRPr/>
            </a:pPr>
            <a:r>
              <a:rPr lang="en-US" dirty="0"/>
              <a:t>2004	</a:t>
            </a:r>
            <a:r>
              <a:rPr lang="en-US" i="1" dirty="0"/>
              <a:t>Philippians</a:t>
            </a:r>
            <a:r>
              <a:rPr lang="en-US" dirty="0"/>
              <a:t>. Word Biblical Commentary. Dallas: Word.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tb050803070</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15183216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theory that Paul wrote Philippians during his three-year stay in Ephesus would place it around the mid-50s, during his third missionary journey (Acts 19). Ephesus is relatively close to Philippi, which would make travel back-and-forth between the two quite easy. At least four</a:t>
            </a:r>
            <a:r>
              <a:rPr lang="en-US" baseline="0" dirty="0"/>
              <a:t> such trips</a:t>
            </a:r>
            <a:r>
              <a:rPr lang="en-US" dirty="0"/>
              <a:t> are known, including: (1)</a:t>
            </a:r>
            <a:r>
              <a:rPr lang="en-US" baseline="0" dirty="0"/>
              <a:t> the</a:t>
            </a:r>
            <a:r>
              <a:rPr lang="en-US" dirty="0"/>
              <a:t> Philippians hear of Paul’s imprisonment (Phil 1:30; 4:14); (2)</a:t>
            </a:r>
            <a:r>
              <a:rPr lang="en-US" baseline="0" dirty="0"/>
              <a:t> the</a:t>
            </a:r>
            <a:r>
              <a:rPr lang="en-US" dirty="0"/>
              <a:t> Philippians send Epaphroditus to help Paul (Phil 4:18); (3)</a:t>
            </a:r>
            <a:r>
              <a:rPr lang="en-US" baseline="0" dirty="0"/>
              <a:t> the </a:t>
            </a:r>
            <a:r>
              <a:rPr lang="en-US" dirty="0"/>
              <a:t>Philippians hear Epaphroditus has become ill</a:t>
            </a:r>
            <a:r>
              <a:rPr lang="en-US" baseline="0" dirty="0"/>
              <a:t> </a:t>
            </a:r>
            <a:r>
              <a:rPr lang="en-US" dirty="0"/>
              <a:t>(Phil 2:26);</a:t>
            </a:r>
            <a:r>
              <a:rPr lang="en-US" baseline="0" dirty="0"/>
              <a:t> and</a:t>
            </a:r>
            <a:r>
              <a:rPr lang="en-US" dirty="0"/>
              <a:t> (4) Epaphroditus hears of their distressed reaction to the news that he is ill (Phil 2:26). The short distance between Ephesus and Philippi (relative to other proposed locations) would facilitate the quick travel of such news. Also, Timothy who is listed in Philippians 1:1 as one of the senders of the letter, is recorded as being with Paul in Ephesus and sent by Paul to Macedonia, where Philippi is located (Acts 19:22). This could fit with Paul’s intention to send Timothy to the Philippians (Phil 2:19).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with Corinth, Acts does not mention any imprisonment of Paul at Ephesus, let alone one long enough to allow the timeframe required for the several trips mentioned above. Nevertheless, proponents note that the tumultuous circumstances that would occasion such an imprisonment were certainly present (e.g., Acts 19:9, 23ff). Additionally, as noted earlier, Acts seems not to record every imprisonment of Paul. See the following slide for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tb010317135</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10244769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theory that Paul wrote Philippians during his three-year stay in Ephesus would place it around the mid-50s, during his third missionary journey (Acts 19). Ephesus is relatively close to Philippi, which would make travel back-and-forth between the two quite easy. At least four</a:t>
            </a:r>
            <a:r>
              <a:rPr lang="en-US" sz="1200" baseline="0" dirty="0"/>
              <a:t> such trips</a:t>
            </a:r>
            <a:r>
              <a:rPr lang="en-US" sz="1200" dirty="0"/>
              <a:t> are known, including: (1)</a:t>
            </a:r>
            <a:r>
              <a:rPr lang="en-US" sz="1200" baseline="0" dirty="0"/>
              <a:t> the</a:t>
            </a:r>
            <a:r>
              <a:rPr lang="en-US" sz="1200" dirty="0"/>
              <a:t> Philippians hear of Paul’s imprisonment (Phil 1:30; 4:14); (2)</a:t>
            </a:r>
            <a:r>
              <a:rPr lang="en-US" sz="1200" baseline="0" dirty="0"/>
              <a:t> the</a:t>
            </a:r>
            <a:r>
              <a:rPr lang="en-US" sz="1200" dirty="0"/>
              <a:t> Philippians send </a:t>
            </a:r>
            <a:r>
              <a:rPr lang="en-US" sz="1200" dirty="0" err="1"/>
              <a:t>Epaphroditus</a:t>
            </a:r>
            <a:r>
              <a:rPr lang="en-US" sz="1200" dirty="0"/>
              <a:t> to help Paul (Phil 4:18); (3)</a:t>
            </a:r>
            <a:r>
              <a:rPr lang="en-US" sz="1200" baseline="0" dirty="0"/>
              <a:t> the </a:t>
            </a:r>
            <a:r>
              <a:rPr lang="en-US" sz="1200" dirty="0"/>
              <a:t>Philippians hear </a:t>
            </a:r>
            <a:r>
              <a:rPr lang="en-US" sz="1200" dirty="0" err="1"/>
              <a:t>Epaphroditus</a:t>
            </a:r>
            <a:r>
              <a:rPr lang="en-US" sz="1200" dirty="0"/>
              <a:t> has become ill</a:t>
            </a:r>
            <a:r>
              <a:rPr lang="en-US" sz="1200" baseline="0" dirty="0"/>
              <a:t> </a:t>
            </a:r>
            <a:r>
              <a:rPr lang="en-US" sz="1200" dirty="0"/>
              <a:t>(Phil 2:26);</a:t>
            </a:r>
            <a:r>
              <a:rPr lang="en-US" sz="1200" baseline="0" dirty="0"/>
              <a:t> and</a:t>
            </a:r>
            <a:r>
              <a:rPr lang="en-US" sz="1200" dirty="0"/>
              <a:t> (4) </a:t>
            </a:r>
            <a:r>
              <a:rPr lang="en-US" sz="1200" dirty="0" err="1"/>
              <a:t>Epaphroditus</a:t>
            </a:r>
            <a:r>
              <a:rPr lang="en-US" sz="1200" dirty="0"/>
              <a:t> hears of their distressed reaction to the news that he is ill (Phil 2:26). The short distance between Ephesus and Philippi (relative to other proposed locations) would facilitate the quick travel of such news. Also, Timothy who is listed in Philippians 1:1 as one of the senders of the letter, is recorded as being with Paul in Ephesus and sent by Paul to Macedonia, where Philippi is located (Acts 19:22). This could fit with Paul’s intention to send Timothy to the Philippians (Phil 2:19).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As with Corinth, Acts does not mention any imprisonment of Paul at Ephesus, let alone one long enough to allow the timeframe required for the several trips mentioned above. Nevertheless, proponents note that the tumultuous circumstances that would occasion such an imprisonment were certainly present (e.g., Acts 19:9, 23ff). Additionally, as noted earlier, Acts seems not to record every imprisonment of Paul. </a:t>
            </a:r>
          </a:p>
          <a:p>
            <a:endParaRPr lang="en-US" dirty="0"/>
          </a:p>
          <a:p>
            <a:r>
              <a:rPr lang="en-US" dirty="0"/>
              <a:t>tb010317135</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14897201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model includes some of the major features of Ephesus.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mjb010317097</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35312595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model includes some of the major features of Ephesus.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mjb010317097</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22810750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third proposal for the location from which Paul wrote to the Philippians is Caesarea, a port city on the coast of Israel. Paul was imprisoned at</a:t>
            </a:r>
            <a:r>
              <a:rPr lang="en-US" baseline="0" dirty="0"/>
              <a:t> Caesarea</a:t>
            </a:r>
            <a:r>
              <a:rPr lang="en-US" dirty="0"/>
              <a:t> in “Herod’s Praetorium” (Acts 23:35).</a:t>
            </a:r>
            <a:r>
              <a:rPr lang="en-US" baseline="0" dirty="0"/>
              <a:t> </a:t>
            </a:r>
            <a:r>
              <a:rPr lang="en-US" dirty="0"/>
              <a:t>This is noteworthy because in his letter to the Philippians, Paul states that his imprisonment has allowed him to witness to the praetorian guard (Phil 1:13). If</a:t>
            </a:r>
            <a:r>
              <a:rPr lang="en-US" baseline="0" dirty="0"/>
              <a:t> this location is accepted, it</a:t>
            </a:r>
            <a:r>
              <a:rPr lang="en-US" dirty="0"/>
              <a:t> would place the writing of the letter in the late 50s. Paul had been in Caesarea several times previously (e.g., Acts 18:22; 21:8), but only this time did he spend time there as a prisoner.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Caesarea was named after Caesar Augustus, and the port was named </a:t>
            </a:r>
            <a:r>
              <a:rPr lang="en-US" dirty="0" err="1"/>
              <a:t>Sebastos</a:t>
            </a:r>
            <a:r>
              <a:rPr lang="en-US" dirty="0"/>
              <a:t> (the Greek version of Augustus). Part of the city was built on an artificial hill. From an economic standpoint this city was one of the most important in Herod’s kingdom. In Herod’s day it is estimated that</a:t>
            </a:r>
            <a:r>
              <a:rPr lang="en-US" baseline="0" dirty="0"/>
              <a:t> Caesarea </a:t>
            </a:r>
            <a:r>
              <a:rPr lang="en-US" dirty="0"/>
              <a:t>had a population of about 100,000, larger even than Jerusalem. The city covered about 170 acres (69 ha). See the next slide for labels.</a:t>
            </a:r>
          </a:p>
          <a:p>
            <a:endParaRPr lang="en-US" dirty="0"/>
          </a:p>
          <a:p>
            <a:r>
              <a:rPr lang="en-US" dirty="0"/>
              <a:t>tb121704931</a:t>
            </a:r>
          </a:p>
        </p:txBody>
      </p:sp>
    </p:spTree>
    <p:extLst>
      <p:ext uri="{BB962C8B-B14F-4D97-AF65-F5344CB8AC3E}">
        <p14:creationId xmlns:p14="http://schemas.microsoft.com/office/powerpoint/2010/main" val="31516709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a:ln/>
        </p:spPr>
      </p:sp>
      <p:sp>
        <p:nvSpPr>
          <p:cNvPr id="27650" name="Notes Placeholder 2"/>
          <p:cNvSpPr>
            <a:spLocks noGrp="1"/>
          </p:cNvSpPr>
          <p:nvPr>
            <p:ph type="body" idx="1"/>
          </p:nvPr>
        </p:nvSpPr>
        <p:spPr>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third proposal for the location from which Paul wrote to the Philippians is Caesarea, a port city on the coast of Israel. Paul was imprisoned at</a:t>
            </a:r>
            <a:r>
              <a:rPr lang="en-US" baseline="0" dirty="0"/>
              <a:t> Caesarea</a:t>
            </a:r>
            <a:r>
              <a:rPr lang="en-US" dirty="0"/>
              <a:t> in “Herod’s Praetorium” (Acts 23:35).</a:t>
            </a:r>
            <a:r>
              <a:rPr lang="en-US" baseline="0" dirty="0"/>
              <a:t> </a:t>
            </a:r>
            <a:r>
              <a:rPr lang="en-US" dirty="0"/>
              <a:t>This is noteworthy because in his letter to the Philippians, Paul states that his imprisonment has allowed him to witness to the praetorian guard (Phil 1:13). If</a:t>
            </a:r>
            <a:r>
              <a:rPr lang="en-US" baseline="0" dirty="0"/>
              <a:t> this location is accepted, it</a:t>
            </a:r>
            <a:r>
              <a:rPr lang="en-US" dirty="0"/>
              <a:t> would place the writing of the letter in the late 50s. Paul had been in Caesarea several times previously (e.g., Acts 18:22; 21:8), but only this time did he spend time there as a prisoner.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Caesarea was named after Caesar Augustus, and the port was named </a:t>
            </a:r>
            <a:r>
              <a:rPr lang="en-US" dirty="0" err="1"/>
              <a:t>Sebastos</a:t>
            </a:r>
            <a:r>
              <a:rPr lang="en-US" dirty="0"/>
              <a:t> (the Greek version of Augustus). Part of the city was built on an artificial hill. From an economic standpoint this city was one of the most important in Herod’s kingdom. In Herod’s day it is estimated that</a:t>
            </a:r>
            <a:r>
              <a:rPr lang="en-US" baseline="0" dirty="0"/>
              <a:t> Caesarea </a:t>
            </a:r>
            <a:r>
              <a:rPr lang="en-US" dirty="0"/>
              <a:t>had a population of about 100,000, larger even than Jerusalem. The city covered about 170 acres (69 ha).</a:t>
            </a:r>
          </a:p>
          <a:p>
            <a:endParaRPr lang="en-US" dirty="0"/>
          </a:p>
          <a:p>
            <a:r>
              <a:rPr lang="en-US" dirty="0"/>
              <a:t>tb121704931</a:t>
            </a:r>
          </a:p>
        </p:txBody>
      </p:sp>
      <p:sp>
        <p:nvSpPr>
          <p:cNvPr id="27651" name="Slide Number Placeholder 3"/>
          <p:cNvSpPr>
            <a:spLocks noGrp="1"/>
          </p:cNvSpPr>
          <p:nvPr>
            <p:ph type="sldNum" sz="quarter" idx="5"/>
          </p:nvPr>
        </p:nvSpPr>
        <p:spPr>
          <a:noFill/>
        </p:spPr>
        <p:txBody>
          <a:bodyPr/>
          <a:lstStyle/>
          <a:p>
            <a:fld id="{7325B49E-A2B0-4B7B-8B66-4EC1929A3FB3}" type="slidenum">
              <a:rPr lang="en-US" smtClean="0">
                <a:latin typeface="Times New Roman" pitchFamily="18" charset="0"/>
                <a:cs typeface="Arial" charset="0"/>
              </a:rPr>
              <a:pPr/>
              <a:t>49</a:t>
            </a:fld>
            <a:endParaRPr lang="en-US">
              <a:latin typeface="Times New Roman" pitchFamily="18" charset="0"/>
              <a:cs typeface="Arial" charset="0"/>
            </a:endParaRPr>
          </a:p>
        </p:txBody>
      </p:sp>
    </p:spTree>
    <p:extLst>
      <p:ext uri="{BB962C8B-B14F-4D97-AF65-F5344CB8AC3E}">
        <p14:creationId xmlns:p14="http://schemas.microsoft.com/office/powerpoint/2010/main" val="3085420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a:t>
            </a:r>
            <a:r>
              <a:rPr lang="en-US" baseline="0" dirty="0"/>
              <a:t> first visited the city of Philippi on his second missionary journey (Acts 16:12), passing through it again on his third missionary journey (Acts 20:6). </a:t>
            </a:r>
            <a:r>
              <a:rPr lang="en-US" dirty="0"/>
              <a:t>The Greek historian Appian aptly described the city of Philippi as the gate between Europe and Asia. It is located 10 miles (16 km) inland from the port city of Neapolis. When it was first built, the city controlled the road leading from the interior of ancient Thrace to the coast. This position was crucial for ensuring access to agricultural resources and wood for shipbuilding. Philippi was nearly the terminus of the Via Egnatia, a military road that</a:t>
            </a:r>
            <a:r>
              <a:rPr lang="en-US" baseline="0" dirty="0"/>
              <a:t> </a:t>
            </a:r>
            <a:r>
              <a:rPr lang="en-US" dirty="0"/>
              <a:t>joined Rome and the East, and</a:t>
            </a:r>
            <a:r>
              <a:rPr lang="en-US" baseline="0" dirty="0"/>
              <a:t> provided a</a:t>
            </a:r>
            <a:r>
              <a:rPr lang="en-US" dirty="0"/>
              <a:t> much-valued line of communication. See the next slide for labels.</a:t>
            </a:r>
          </a:p>
          <a:p>
            <a:endParaRPr lang="en-US" dirty="0"/>
          </a:p>
          <a:p>
            <a:r>
              <a:rPr lang="en-US" dirty="0"/>
              <a:t>tb031106652</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15184133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t>Paul was kept a prisoner at Caesarea for more than two years (Acts 24:27) allowing ample time for the trips to and from Philippi that are implied in the letter. The rectangle in the center of this aerial photo that includes several grassy squares was part of the Upper Palace of Herod. “Herod’s Praetorium” would have been in this area, and thus Paul was likely kept there. This compound had accommodations for soldiers, palace guards, other workers, and probably a prison. To be clear, there is no question as to whether Paul was imprisoned in Caesarea; the question is whether he wrote Philippians during this time. The next slide includes labels.</a:t>
            </a:r>
          </a:p>
          <a:p>
            <a:endParaRPr lang="en-US" dirty="0"/>
          </a:p>
          <a:p>
            <a:r>
              <a:rPr lang="en-US" dirty="0"/>
              <a:t>ws040117105</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39553951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t>Paul was kept a prisoner at Caesarea for more than two years (Acts 24:27) allowing ample time for the trips to and from Philippi that are implied in the letter. The rectangle in the center of this aerial photo that includes several grassy squares was part of the Upper Palace of Herod. “Herod’s Praetorium” would have been in this area, and thus Paul was likely kept there. This compound had accommodations for soldiers, palace guards, other workers, and probably a prison. To be clear, there is no question as to whether Paul was imprisoned in Caesarea; the question is whether he wrote Philippians during this time. </a:t>
            </a:r>
          </a:p>
          <a:p>
            <a:endParaRPr lang="en-US" dirty="0"/>
          </a:p>
          <a:p>
            <a:r>
              <a:rPr lang="en-US" dirty="0"/>
              <a:t>ws040117105</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19327796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traditional view is that Paul wrote Philippians during his imprisonment in Rome, sometime in the 60s. This location has the advantage of matching one of Paul’s known imprisonments. It also fits the comment in Philippians 1:13 that he was under guard (cf. Acts 28:16). Rome also seems to fit well the greetings Paul sent from those of Caesar's household (Phil 4:22).</a:t>
            </a:r>
            <a:r>
              <a:rPr lang="en-US" sz="1200" dirty="0"/>
              <a:t> This photo provides a bird’s-eye view of the modern city of Rome, looking in the direction from which Paul approached the city. In Paul’s day, the population of Rome is estimated to have been about a million people. Today the population of Rome is just under 3 million.</a:t>
            </a:r>
          </a:p>
          <a:p>
            <a:endParaRPr lang="en-US" sz="1200" dirty="0"/>
          </a:p>
          <a:p>
            <a:r>
              <a:rPr lang="en-US" sz="1200" dirty="0"/>
              <a:t>tb112002518</a:t>
            </a:r>
            <a:endParaRPr lang="en-US" dirty="0"/>
          </a:p>
        </p:txBody>
      </p:sp>
    </p:spTree>
    <p:extLst>
      <p:ext uri="{BB962C8B-B14F-4D97-AF65-F5344CB8AC3E}">
        <p14:creationId xmlns:p14="http://schemas.microsoft.com/office/powerpoint/2010/main" val="19426122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model, on display in the Museum of Roman Civilization in Rome, shows how the city of Rome looked several centuries after Paul’s visit. The city was a mix of structures built over many centuries. The Colosseum,</a:t>
            </a:r>
            <a:r>
              <a:rPr lang="en-US" sz="1200" baseline="0" dirty="0"/>
              <a:t> </a:t>
            </a:r>
            <a:r>
              <a:rPr lang="en-US" sz="1200" dirty="0"/>
              <a:t>the tall round structure in the upper left</a:t>
            </a:r>
            <a:r>
              <a:rPr lang="en-US" sz="1200" baseline="0" dirty="0"/>
              <a:t> of this photo,</a:t>
            </a:r>
            <a:r>
              <a:rPr lang="en-US" sz="1200" dirty="0"/>
              <a:t> was built about a decade after Paul’s death.</a:t>
            </a:r>
          </a:p>
          <a:p>
            <a:endParaRPr lang="en-US" sz="1200" dirty="0"/>
          </a:p>
          <a:p>
            <a:r>
              <a:rPr lang="en-US" sz="1200" dirty="0"/>
              <a:t>tb011901735</a:t>
            </a:r>
            <a:endParaRPr lang="en-US" dirty="0"/>
          </a:p>
        </p:txBody>
      </p:sp>
    </p:spTree>
    <p:extLst>
      <p:ext uri="{BB962C8B-B14F-4D97-AF65-F5344CB8AC3E}">
        <p14:creationId xmlns:p14="http://schemas.microsoft.com/office/powerpoint/2010/main" val="1474669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See the next slide for labels on various monuments in the Roman Forum.</a:t>
            </a:r>
          </a:p>
          <a:p>
            <a:endParaRPr lang="en-US" dirty="0"/>
          </a:p>
          <a:p>
            <a:r>
              <a:rPr lang="en-US" dirty="0"/>
              <a:t>tb112102302</a:t>
            </a:r>
          </a:p>
        </p:txBody>
      </p:sp>
    </p:spTree>
    <p:extLst>
      <p:ext uri="{BB962C8B-B14F-4D97-AF65-F5344CB8AC3E}">
        <p14:creationId xmlns:p14="http://schemas.microsoft.com/office/powerpoint/2010/main" val="8645277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tb112102302</a:t>
            </a:r>
          </a:p>
        </p:txBody>
      </p:sp>
    </p:spTree>
    <p:extLst>
      <p:ext uri="{BB962C8B-B14F-4D97-AF65-F5344CB8AC3E}">
        <p14:creationId xmlns:p14="http://schemas.microsoft.com/office/powerpoint/2010/main" val="15338693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Rather than being housed as a common criminal while awaiting trial in Rome, Paul was permitted to live in his own rented house, though bound with a chain and in the company of a guard (Acts 28:16, 30; cf. Eph. 6:20). These houses at Herculaneum, a residential town south of Rome, illustrate ordinary housing in Paul’s day</a:t>
            </a:r>
            <a:r>
              <a:rPr lang="en-US" baseline="0" dirty="0"/>
              <a:t>. A view along a street like this one may have been quite familiar to him. Ancient authors complained of the noise at night, as merchants took advantage of the lighter foot traffic to haul wares in and out on rickety carts. The street shown here illustrates the relatively tight confines within even a small town. Like Pompeii, Herculaneum was buried in the eruption of Mount Vesuvius in AD 79, preserving much of the city.</a:t>
            </a:r>
          </a:p>
          <a:p>
            <a:endParaRPr lang="en-US" dirty="0"/>
          </a:p>
          <a:p>
            <a:r>
              <a:rPr lang="en-US" dirty="0"/>
              <a:t>tb111405666</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8144364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According to church tradition, the Church of San Paolo Alla </a:t>
            </a:r>
            <a:r>
              <a:rPr lang="en-US" dirty="0" err="1"/>
              <a:t>Regola</a:t>
            </a:r>
            <a:r>
              <a:rPr lang="en-US" dirty="0"/>
              <a:t> was built over the house where Paul was confined during his first visit to Rome. Believers met at this location for worship in the early Christian centuries. The first church was built here on the 11th century.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tb0518173736</a:t>
            </a:r>
          </a:p>
        </p:txBody>
      </p:sp>
      <p:sp>
        <p:nvSpPr>
          <p:cNvPr id="4" name="Slide Number Placeholder 3"/>
          <p:cNvSpPr>
            <a:spLocks noGrp="1"/>
          </p:cNvSpPr>
          <p:nvPr>
            <p:ph type="sldNum" sz="quarter" idx="10"/>
          </p:nvPr>
        </p:nvSpPr>
        <p:spPr/>
        <p:txBody>
          <a:bodyPr/>
          <a:lstStyle/>
          <a:p>
            <a:fld id="{4E4946A3-FD68-4E77-9DEF-1E7536A4AD96}"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31866767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According to Acts 28:16, 30, Paul was not kept in the Mamertine Prison during his first Roman imprisonment, but rather in his own rented quarters with a guard. The Book of Acts</a:t>
            </a:r>
            <a:r>
              <a:rPr lang="en-US" baseline="0" dirty="0"/>
              <a:t> ends with Paul in that circumstance and does not record what happened afterward. Many biblical scholars believe Paul was released, but was incarcerated a second time in Rome, prior to his execution, and that this imprisonment may have been at the Mamertine Prison. Numerous church fathers record that Paul died in Rome at the hands of Nero (r. AD 54–68).</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In Paul’s day, this prison was known as the “Tullianum.” The name “Mamertine” was attached to the prison in the Medieval period,</a:t>
            </a:r>
            <a:r>
              <a:rPr lang="en-US" baseline="0" dirty="0">
                <a:ea typeface="ＭＳ Ｐゴシック" pitchFamily="34" charset="-128"/>
              </a:rPr>
              <a:t> perhaps </a:t>
            </a:r>
            <a:r>
              <a:rPr lang="en-US" dirty="0">
                <a:ea typeface="ＭＳ Ｐゴシック" pitchFamily="34" charset="-128"/>
              </a:rPr>
              <a:t>related to the nearby temple of Mars.</a:t>
            </a:r>
            <a:endParaRPr lang="en-US" dirty="0"/>
          </a:p>
          <a:p>
            <a:endParaRPr lang="en-US" dirty="0"/>
          </a:p>
          <a:p>
            <a:r>
              <a:rPr lang="en-US" dirty="0"/>
              <a:t>tb012001635</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19329761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pitchFamily="34" charset="-128"/>
              </a:rPr>
              <a:t>The state rarely incarcerated common criminals but kept the Mamertine Prison for political prisoners doomed for execution by being thrown off the Tarpeian Rock. Enemies of the state, such as Jugurtha and Vercingetorix, were often strangled in the Tullianum. Sallust, a Roman writer in 40 BC, described the </a:t>
            </a:r>
            <a:r>
              <a:rPr lang="en-US" dirty="0" err="1">
                <a:ea typeface="ＭＳ Ｐゴシック" pitchFamily="34" charset="-128"/>
              </a:rPr>
              <a:t>Tullianum</a:t>
            </a:r>
            <a:r>
              <a:rPr lang="en-US" dirty="0">
                <a:ea typeface="ＭＳ Ｐゴシック" pitchFamily="34" charset="-128"/>
              </a:rPr>
              <a:t> as “about twelve feet deep, closed all round by strong walls and a stone vault. Its aspect is repugnant and fearsome from its neglect, darkness, and stench.”</a:t>
            </a:r>
          </a:p>
          <a:p>
            <a:endParaRPr lang="en-US" dirty="0">
              <a:ea typeface="ＭＳ Ｐゴシック" pitchFamily="34" charset="-128"/>
            </a:endParaRPr>
          </a:p>
          <a:p>
            <a:r>
              <a:rPr lang="en-US" dirty="0"/>
              <a:t>tb112105002</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1230065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Paul</a:t>
            </a:r>
            <a:r>
              <a:rPr lang="en-US" baseline="0" dirty="0"/>
              <a:t> first visited the city of Philippi on his second missionary journey (Acts 16:12), passing through it again on his third missionary journey (Acts 20:6). </a:t>
            </a:r>
            <a:r>
              <a:rPr lang="en-US" dirty="0"/>
              <a:t>The Greek historian Appian aptly described the city of Philippi as the gate between Europe and Asia. It is located 10 miles (16 km) inland from the port city of </a:t>
            </a:r>
            <a:r>
              <a:rPr lang="en-US" dirty="0" err="1"/>
              <a:t>Neapolis</a:t>
            </a:r>
            <a:r>
              <a:rPr lang="en-US" dirty="0"/>
              <a:t>. When it was first built, the city controlled the road leading from the interior of ancient Thrace to the coast. This position was crucial for ensuring access to agricultural resources and wood for shipbuilding. Philippi was nearly the terminus of the Via </a:t>
            </a:r>
            <a:r>
              <a:rPr lang="en-US" dirty="0" err="1"/>
              <a:t>Egnatia</a:t>
            </a:r>
            <a:r>
              <a:rPr lang="en-US" dirty="0"/>
              <a:t>, a military road that</a:t>
            </a:r>
            <a:r>
              <a:rPr lang="en-US" baseline="0" dirty="0"/>
              <a:t> </a:t>
            </a:r>
            <a:r>
              <a:rPr lang="en-US" dirty="0"/>
              <a:t>joined Rome and the East, and</a:t>
            </a:r>
            <a:r>
              <a:rPr lang="en-US" baseline="0" dirty="0"/>
              <a:t> provided a</a:t>
            </a:r>
            <a:r>
              <a:rPr lang="en-US" dirty="0"/>
              <a:t> much-valued line of communication. </a:t>
            </a:r>
          </a:p>
          <a:p>
            <a:endParaRPr lang="en-US" dirty="0"/>
          </a:p>
          <a:p>
            <a:r>
              <a:rPr lang="en-US" dirty="0"/>
              <a:t>tb031106652</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14652878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ea typeface="ＭＳ Ｐゴシック" pitchFamily="34" charset="-128"/>
              </a:rPr>
              <a:t>This photo, taken before the recent renovations, includes the altar that was built to venerate the tradition that Paul was kept here. </a:t>
            </a:r>
          </a:p>
          <a:p>
            <a:endParaRPr lang="it-IT" dirty="0"/>
          </a:p>
          <a:p>
            <a:r>
              <a:rPr lang="it-IT" dirty="0"/>
              <a:t>tb11210598p</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16860802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Tradition</a:t>
            </a:r>
            <a:r>
              <a:rPr lang="en-US" baseline="0" dirty="0"/>
              <a:t> holds that Paul was incarcerated in this cell before his execution. This photograph shows the cell after recent renovations.</a:t>
            </a:r>
          </a:p>
          <a:p>
            <a:endParaRPr lang="en-US" baseline="0" dirty="0"/>
          </a:p>
          <a:p>
            <a:r>
              <a:rPr lang="en-US" dirty="0"/>
              <a:t>tb0517173513</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31435692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document</a:t>
            </a:r>
            <a:r>
              <a:rPr lang="en-US" baseline="0" dirty="0"/>
              <a:t> shown here has been signed by witnesses, as is evident from the different sets of handwriting. </a:t>
            </a:r>
            <a:r>
              <a:rPr lang="en-US" dirty="0"/>
              <a:t>During</a:t>
            </a:r>
            <a:r>
              <a:rPr lang="en-US" baseline="0" dirty="0"/>
              <a:t> the </a:t>
            </a:r>
            <a:r>
              <a:rPr lang="en-US" baseline="0" dirty="0" err="1"/>
              <a:t>Decian</a:t>
            </a:r>
            <a:r>
              <a:rPr lang="en-US" baseline="0" dirty="0"/>
              <a:t> persecution of the 3rd century AD, the Roman government forced people to sacrifice to the Roman gods to show their allegiance to the empire. This resulted in the death of many Christians who were unwilling to sacrifice to pagan gods. According to the University of Michigan website, the text on this </a:t>
            </a:r>
            <a:r>
              <a:rPr lang="en-US" i="1" baseline="0" dirty="0" err="1"/>
              <a:t>libellus</a:t>
            </a:r>
            <a:r>
              <a:rPr lang="en-US" baseline="0" dirty="0"/>
              <a:t> (a single-page document) may be translated as follows: “</a:t>
            </a:r>
            <a:r>
              <a:rPr lang="en-US" dirty="0"/>
              <a:t>To those in charge of the sacrifices of the village </a:t>
            </a:r>
            <a:r>
              <a:rPr lang="en-US" dirty="0" err="1"/>
              <a:t>Theadelphia</a:t>
            </a:r>
            <a:r>
              <a:rPr lang="en-US" dirty="0"/>
              <a:t>, from Aurelia </a:t>
            </a:r>
            <a:r>
              <a:rPr lang="en-US" dirty="0" err="1"/>
              <a:t>Bellias</a:t>
            </a:r>
            <a:r>
              <a:rPr lang="en-US" dirty="0"/>
              <a:t>, daughter of </a:t>
            </a:r>
            <a:r>
              <a:rPr lang="en-US" dirty="0" err="1"/>
              <a:t>Peteres</a:t>
            </a:r>
            <a:r>
              <a:rPr lang="en-US" dirty="0"/>
              <a:t>, and her daughter, </a:t>
            </a:r>
            <a:r>
              <a:rPr lang="en-US" dirty="0" err="1"/>
              <a:t>Kapinis</a:t>
            </a:r>
            <a:r>
              <a:rPr lang="en-US" dirty="0"/>
              <a:t>. We have always been constant in sacrificing to the gods, and now too, in your presence, in accordance with the regulations, I have poured libations and sacrificed and tasted the offerings, and I ask you to certify this for us below. May you continue to prosper. (2nd hand) We, Aurelius </a:t>
            </a:r>
            <a:r>
              <a:rPr lang="en-US" dirty="0" err="1"/>
              <a:t>Serenus</a:t>
            </a:r>
            <a:r>
              <a:rPr lang="en-US" dirty="0"/>
              <a:t> and Aurelius </a:t>
            </a:r>
            <a:r>
              <a:rPr lang="en-US" dirty="0" err="1"/>
              <a:t>Hermas</a:t>
            </a:r>
            <a:r>
              <a:rPr lang="en-US" dirty="0"/>
              <a:t>, saw you sacrificing. (3rd hand) I, </a:t>
            </a:r>
            <a:r>
              <a:rPr lang="en-US" dirty="0" err="1"/>
              <a:t>Hermas</a:t>
            </a:r>
            <a:r>
              <a:rPr lang="en-US" dirty="0"/>
              <a:t>, certify. (1st hand) The 1st year if the Emperor Caesar Gaius </a:t>
            </a:r>
            <a:r>
              <a:rPr lang="en-US" dirty="0" err="1"/>
              <a:t>Messius</a:t>
            </a:r>
            <a:r>
              <a:rPr lang="en-US" dirty="0"/>
              <a:t> Quintus </a:t>
            </a:r>
            <a:r>
              <a:rPr lang="en-US" dirty="0" err="1"/>
              <a:t>Traianus</a:t>
            </a:r>
            <a:r>
              <a:rPr lang="en-US" dirty="0"/>
              <a:t> Decius Pius Felix Augustus, </a:t>
            </a:r>
            <a:r>
              <a:rPr lang="en-US" dirty="0" err="1"/>
              <a:t>Pauni</a:t>
            </a:r>
            <a:r>
              <a:rPr lang="en-US" dirty="0"/>
              <a:t> 27 [=June 21, AD 250].” This image comes from University of Michigan and is licensed under </a:t>
            </a:r>
            <a:r>
              <a:rPr lang="en-US" b="0" dirty="0"/>
              <a:t>CC BY 3.0, via Advanced Papyrological Information System, UM</a:t>
            </a:r>
            <a:r>
              <a:rPr lang="en-US" dirty="0"/>
              <a:t>: https://quod.lib.umich.edu/a/apis/x-1608/263.TIF?lastview=reslist;size=50;view=entry.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apisum1608</a:t>
            </a:r>
          </a:p>
        </p:txBody>
      </p:sp>
    </p:spTree>
    <p:extLst>
      <p:ext uri="{BB962C8B-B14F-4D97-AF65-F5344CB8AC3E}">
        <p14:creationId xmlns:p14="http://schemas.microsoft.com/office/powerpoint/2010/main" val="5623647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In the ancient world, witnesses were important for various legal and social practices. The tablet fragment pictured here is an example of the use of witnesses in everyday life, in this case a loan of silver. This tablet may have come from the ancient city</a:t>
            </a:r>
            <a:r>
              <a:rPr lang="en-US" baseline="0" dirty="0"/>
              <a:t> of Larsa. It </a:t>
            </a:r>
            <a:r>
              <a:rPr lang="en-US" dirty="0"/>
              <a:t>was photographed at the Michael C. Carlos Museum at Emory University.</a:t>
            </a:r>
          </a:p>
          <a:p>
            <a:endParaRPr lang="en-US" dirty="0"/>
          </a:p>
          <a:p>
            <a:r>
              <a:rPr lang="en-US" dirty="0"/>
              <a:t>adr1511188089</a:t>
            </a:r>
          </a:p>
        </p:txBody>
      </p:sp>
    </p:spTree>
    <p:extLst>
      <p:ext uri="{BB962C8B-B14F-4D97-AF65-F5344CB8AC3E}">
        <p14:creationId xmlns:p14="http://schemas.microsoft.com/office/powerpoint/2010/main" val="23866979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is another example from the biblical world of the use of witnesses. This tablet was discovered at Nuzi and was photographed at the Harvard Semitic Museum.</a:t>
            </a:r>
          </a:p>
          <a:p>
            <a:endParaRPr lang="en-US" dirty="0"/>
          </a:p>
          <a:p>
            <a:r>
              <a:rPr lang="en-US" dirty="0"/>
              <a:t>tb072811193</a:t>
            </a:r>
          </a:p>
        </p:txBody>
      </p:sp>
    </p:spTree>
    <p:extLst>
      <p:ext uri="{BB962C8B-B14F-4D97-AF65-F5344CB8AC3E}">
        <p14:creationId xmlns:p14="http://schemas.microsoft.com/office/powerpoint/2010/main" val="320332976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To “abound” (Gk. </a:t>
            </a:r>
            <a:r>
              <a:rPr lang="en-US" i="1" dirty="0" err="1"/>
              <a:t>perisseuō</a:t>
            </a:r>
            <a:r>
              <a:rPr lang="en-US" dirty="0"/>
              <a:t>, </a:t>
            </a:r>
            <a:r>
              <a:rPr lang="el-GR" sz="1200" b="0" i="0" u="none" strike="noStrike" kern="1200" baseline="0" dirty="0">
                <a:solidFill>
                  <a:schemeClr val="tx1"/>
                </a:solidFill>
                <a:latin typeface="+mn-lt"/>
                <a:ea typeface="+mn-ea"/>
                <a:cs typeface="+mn-cs"/>
              </a:rPr>
              <a:t>περισσεύω</a:t>
            </a:r>
            <a:r>
              <a:rPr lang="en-US" sz="1200" b="0" i="0" u="none" strike="noStrike" kern="1200" baseline="0" dirty="0">
                <a:solidFill>
                  <a:schemeClr val="tx1"/>
                </a:solidFill>
                <a:latin typeface="+mn-lt"/>
                <a:ea typeface="+mn-ea"/>
                <a:cs typeface="+mn-cs"/>
              </a:rPr>
              <a:t>) means to have more than enough, with a remainder. The cornucopia was used as a symbol of abundance and plenty centuries before the time of Paul.</a:t>
            </a:r>
            <a:r>
              <a:rPr lang="en-US" baseline="0" dirty="0"/>
              <a:t> This relief was photographed at the </a:t>
            </a:r>
            <a:r>
              <a:rPr lang="en-US" dirty="0"/>
              <a:t>Bergama Museum.</a:t>
            </a:r>
          </a:p>
          <a:p>
            <a:endParaRPr lang="en-US" dirty="0"/>
          </a:p>
          <a:p>
            <a:r>
              <a:rPr lang="en-US" dirty="0"/>
              <a:t>tb041505875c</a:t>
            </a:r>
          </a:p>
        </p:txBody>
      </p:sp>
    </p:spTree>
    <p:extLst>
      <p:ext uri="{BB962C8B-B14F-4D97-AF65-F5344CB8AC3E}">
        <p14:creationId xmlns:p14="http://schemas.microsoft.com/office/powerpoint/2010/main" val="5623647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Rhodian amphora were used to transport commodities</a:t>
            </a:r>
            <a:r>
              <a:rPr lang="en-US" baseline="0" dirty="0"/>
              <a:t> (often wine) around the Mediterranean. The handles of these jars were often stamped with things like the name of the maker, the name of the magistrate in office at the time, or the contents of the jar. This jar was stamped with a seal that includes a depiction of a cornucopia at the center, evidence of the widespread recognition of the cornucopia as a symbol of abundance. </a:t>
            </a:r>
            <a:r>
              <a:rPr lang="en-US" dirty="0"/>
              <a:t>This image comes from Wikimedia Commons and is licensed under CC BY 4.0. Source: https://commons.wikimedia.org/wiki/File:Rhodes_amphora_cornucopia.jpg.</a:t>
            </a:r>
          </a:p>
          <a:p>
            <a:endParaRPr lang="en-US" dirty="0"/>
          </a:p>
          <a:p>
            <a:r>
              <a:rPr lang="en-US" dirty="0"/>
              <a:t>wiki10022019750665</a:t>
            </a:r>
          </a:p>
        </p:txBody>
      </p:sp>
    </p:spTree>
    <p:extLst>
      <p:ext uri="{BB962C8B-B14F-4D97-AF65-F5344CB8AC3E}">
        <p14:creationId xmlns:p14="http://schemas.microsoft.com/office/powerpoint/2010/main" val="5623647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Things that are “excellent” (Gk. </a:t>
            </a:r>
            <a:r>
              <a:rPr lang="en-US" i="1" dirty="0" err="1"/>
              <a:t>diapheronta</a:t>
            </a:r>
            <a:r>
              <a:rPr lang="en-US" dirty="0"/>
              <a:t>, </a:t>
            </a:r>
            <a:r>
              <a:rPr lang="el-GR" sz="1200" b="0" i="0" u="none" strike="noStrike" kern="1200" baseline="0" dirty="0">
                <a:solidFill>
                  <a:schemeClr val="tx1"/>
                </a:solidFill>
                <a:latin typeface="+mn-lt"/>
                <a:ea typeface="+mn-ea"/>
                <a:cs typeface="+mn-cs"/>
              </a:rPr>
              <a:t>διαφέροντα</a:t>
            </a:r>
            <a:r>
              <a:rPr lang="en-US" sz="1200" b="0" i="0" u="none" strike="noStrike" kern="1200" baseline="0" dirty="0">
                <a:solidFill>
                  <a:schemeClr val="tx1"/>
                </a:solidFill>
                <a:latin typeface="+mn-lt"/>
                <a:ea typeface="+mn-ea"/>
                <a:cs typeface="+mn-cs"/>
              </a:rPr>
              <a:t>, from the verb </a:t>
            </a:r>
            <a:r>
              <a:rPr lang="el-GR" sz="1200" b="0" i="0" u="none" strike="noStrike" kern="1200" baseline="0" dirty="0">
                <a:solidFill>
                  <a:schemeClr val="tx1"/>
                </a:solidFill>
                <a:latin typeface="+mn-lt"/>
                <a:ea typeface="+mn-ea"/>
                <a:cs typeface="+mn-cs"/>
              </a:rPr>
              <a:t>διαφέρω</a:t>
            </a:r>
            <a:r>
              <a:rPr lang="en-US" sz="1200" b="0" i="0" u="none" strike="noStrike" kern="1200" baseline="0" dirty="0">
                <a:solidFill>
                  <a:schemeClr val="tx1"/>
                </a:solidFill>
                <a:latin typeface="+mn-lt"/>
                <a:ea typeface="+mn-ea"/>
                <a:cs typeface="+mn-cs"/>
              </a:rPr>
              <a:t>) are things that are different to the advantage of someone. Jesus used this comparative word to instruct His followers that they were “of more value” than sparrows (e.g., Matt 6:26; Luke 12:7). Paul goes on to speak of his listeners being filled with the “fruit of righteousness,” likely similar to the “fruit of the spirit” enumerated in Galatians 5:22-23. This drawing of a sparrow was photographed at the Metropolitan Museum of Art in New York City.</a:t>
            </a:r>
          </a:p>
          <a:p>
            <a:endParaRPr lang="en-US" sz="1200" b="0" i="0" u="none" strike="noStrike" kern="1200" baseline="0" dirty="0">
              <a:solidFill>
                <a:schemeClr val="tx1"/>
              </a:solidFill>
              <a:latin typeface="+mn-lt"/>
              <a:ea typeface="+mn-ea"/>
              <a:cs typeface="+mn-cs"/>
            </a:endParaRPr>
          </a:p>
          <a:p>
            <a:r>
              <a:rPr lang="en-US" dirty="0"/>
              <a:t>adr1605244501</a:t>
            </a:r>
          </a:p>
        </p:txBody>
      </p:sp>
    </p:spTree>
    <p:extLst>
      <p:ext uri="{BB962C8B-B14F-4D97-AF65-F5344CB8AC3E}">
        <p14:creationId xmlns:p14="http://schemas.microsoft.com/office/powerpoint/2010/main" val="5623647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By “the fruits of righteousness” Paul</a:t>
            </a:r>
            <a:r>
              <a:rPr lang="en-US" baseline="0" dirty="0"/>
              <a:t> means to indicate actions and thoughts that are associated with righteousness. The metaphor of bearing fruit is a common one in the New Testament that is used repeatedly to describe good and bad actions (cf. Matt 7:15-20; Luke 3:9; John 15:1-8; </a:t>
            </a:r>
            <a:r>
              <a:rPr lang="en-US" baseline="0" dirty="0" err="1"/>
              <a:t>Heb</a:t>
            </a:r>
            <a:r>
              <a:rPr lang="en-US" baseline="0" dirty="0"/>
              <a:t> 12:11, etc.). </a:t>
            </a:r>
            <a:r>
              <a:rPr lang="en-US" dirty="0"/>
              <a:t>Throughout the ancient cultures of the Mediterranean, the pomegranate was associated with life and divine blessing, even being depicted sometimes as the tree of life. Its numerous seeds, the blood-red color of its juice, and even its medicinal properties contributed to its use as a symbol of life. In the Bible, the pomegranate is associated with the blessings of God in His kingdom (e.g., </a:t>
            </a:r>
            <a:r>
              <a:rPr lang="en-US" sz="1200" kern="1200" dirty="0" err="1">
                <a:solidFill>
                  <a:schemeClr val="tx1"/>
                </a:solidFill>
                <a:effectLst/>
                <a:latin typeface="+mn-lt"/>
                <a:ea typeface="+mn-ea"/>
                <a:cs typeface="+mn-cs"/>
              </a:rPr>
              <a:t>Num</a:t>
            </a:r>
            <a:r>
              <a:rPr lang="en-US" sz="1200" kern="1200" dirty="0">
                <a:solidFill>
                  <a:schemeClr val="tx1"/>
                </a:solidFill>
                <a:effectLst/>
                <a:latin typeface="+mn-lt"/>
                <a:ea typeface="+mn-ea"/>
                <a:cs typeface="+mn-cs"/>
              </a:rPr>
              <a:t> 13:23; </a:t>
            </a:r>
            <a:r>
              <a:rPr lang="en-US" sz="1200" kern="1200" dirty="0" err="1">
                <a:solidFill>
                  <a:schemeClr val="tx1"/>
                </a:solidFill>
                <a:effectLst/>
                <a:latin typeface="+mn-lt"/>
                <a:ea typeface="+mn-ea"/>
                <a:cs typeface="+mn-cs"/>
              </a:rPr>
              <a:t>Deut</a:t>
            </a:r>
            <a:r>
              <a:rPr lang="en-US" sz="1200" kern="1200" dirty="0">
                <a:solidFill>
                  <a:schemeClr val="tx1"/>
                </a:solidFill>
                <a:effectLst/>
                <a:latin typeface="+mn-lt"/>
                <a:ea typeface="+mn-ea"/>
                <a:cs typeface="+mn-cs"/>
              </a:rPr>
              <a:t> 8:8</a:t>
            </a:r>
            <a:r>
              <a:rPr lang="en-US" dirty="0"/>
              <a:t>), and their absence is associated with curse (e.g., </a:t>
            </a:r>
            <a:r>
              <a:rPr lang="en-US" sz="1200" kern="1200" dirty="0">
                <a:solidFill>
                  <a:schemeClr val="tx1"/>
                </a:solidFill>
                <a:effectLst/>
                <a:latin typeface="+mn-lt"/>
                <a:ea typeface="+mn-ea"/>
                <a:cs typeface="+mn-cs"/>
              </a:rPr>
              <a:t>Joel 1:2; Hag 2:19</a:t>
            </a:r>
            <a:r>
              <a:rPr lang="en-US" dirty="0"/>
              <a:t>). Pomegranates even adorned the holy sanctuary of God’s presence (</a:t>
            </a:r>
            <a:r>
              <a:rPr lang="en-US" sz="1200" kern="1200" dirty="0">
                <a:solidFill>
                  <a:schemeClr val="tx1"/>
                </a:solidFill>
                <a:effectLst/>
                <a:latin typeface="+mn-lt"/>
                <a:ea typeface="+mn-ea"/>
                <a:cs typeface="+mn-cs"/>
              </a:rPr>
              <a:t>1 Kgs 7:18, 20, 42; cf. </a:t>
            </a:r>
            <a:r>
              <a:rPr lang="en-US" sz="1200" kern="1200" dirty="0" err="1">
                <a:solidFill>
                  <a:schemeClr val="tx1"/>
                </a:solidFill>
                <a:effectLst/>
                <a:latin typeface="+mn-lt"/>
                <a:ea typeface="+mn-ea"/>
                <a:cs typeface="+mn-cs"/>
              </a:rPr>
              <a:t>Jer</a:t>
            </a:r>
            <a:r>
              <a:rPr lang="en-US" sz="1200" kern="1200" dirty="0">
                <a:solidFill>
                  <a:schemeClr val="tx1"/>
                </a:solidFill>
                <a:effectLst/>
                <a:latin typeface="+mn-lt"/>
                <a:ea typeface="+mn-ea"/>
                <a:cs typeface="+mn-cs"/>
              </a:rPr>
              <a:t> 52:22-23; 2 Chr 3:16; 4:13</a:t>
            </a:r>
            <a:r>
              <a:rPr lang="en-US" dirty="0"/>
              <a:t>) and the garments of the priests who served in the temple (</a:t>
            </a:r>
            <a:r>
              <a:rPr lang="en-US" sz="1200" kern="1200" dirty="0">
                <a:solidFill>
                  <a:schemeClr val="tx1"/>
                </a:solidFill>
                <a:effectLst/>
                <a:latin typeface="+mn-lt"/>
                <a:ea typeface="+mn-ea"/>
                <a:cs typeface="+mn-cs"/>
              </a:rPr>
              <a:t>Exod 28:33-34; 39:24-26</a:t>
            </a:r>
            <a:r>
              <a:rPr lang="en-US" dirty="0"/>
              <a:t>). This photograph was taken at Yad HaShmonah in the Judean hills west of Jerusalem.</a:t>
            </a:r>
          </a:p>
          <a:p>
            <a:endParaRPr lang="en-US" dirty="0"/>
          </a:p>
          <a:p>
            <a:r>
              <a:rPr lang="en-US" dirty="0"/>
              <a:t>tb052816781</a:t>
            </a:r>
          </a:p>
        </p:txBody>
      </p:sp>
    </p:spTree>
    <p:extLst>
      <p:ext uri="{BB962C8B-B14F-4D97-AF65-F5344CB8AC3E}">
        <p14:creationId xmlns:p14="http://schemas.microsoft.com/office/powerpoint/2010/main" val="247434912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In</a:t>
            </a:r>
            <a:r>
              <a:rPr lang="en-US" baseline="0" dirty="0"/>
              <a:t> John 15:1-8, Jesus compared Himself to a grapevine and His followers to vine branches which were expected to produce much fruit. </a:t>
            </a:r>
            <a:r>
              <a:rPr lang="en-US" dirty="0"/>
              <a:t>Grapes were a well-known and valuable</a:t>
            </a:r>
            <a:r>
              <a:rPr lang="en-US" baseline="0" dirty="0"/>
              <a:t> fruit in the promised land. It was one of the three types of fruit brought back by the men who spied out the promised land. “</a:t>
            </a:r>
            <a:r>
              <a:rPr lang="en-US" sz="1200" b="0" i="0" u="none" strike="noStrike" kern="1200" baseline="0" dirty="0">
                <a:solidFill>
                  <a:schemeClr val="tx1"/>
                </a:solidFill>
                <a:latin typeface="+mn-lt"/>
                <a:ea typeface="+mn-ea"/>
                <a:cs typeface="+mn-cs"/>
              </a:rPr>
              <a:t>And they came unto the valley of </a:t>
            </a:r>
            <a:r>
              <a:rPr lang="en-US" sz="1200" b="0" i="0" u="none" strike="noStrike" kern="1200" baseline="0" dirty="0" err="1">
                <a:solidFill>
                  <a:schemeClr val="tx1"/>
                </a:solidFill>
                <a:latin typeface="+mn-lt"/>
                <a:ea typeface="+mn-ea"/>
                <a:cs typeface="+mn-cs"/>
              </a:rPr>
              <a:t>Eshcol</a:t>
            </a:r>
            <a:r>
              <a:rPr lang="en-US" sz="1200" b="0" i="0" u="none" strike="noStrike" kern="1200" baseline="0" dirty="0">
                <a:solidFill>
                  <a:schemeClr val="tx1"/>
                </a:solidFill>
                <a:latin typeface="+mn-lt"/>
                <a:ea typeface="+mn-ea"/>
                <a:cs typeface="+mn-cs"/>
              </a:rPr>
              <a:t>, and cut down from thence a branch with one cluster of grapes, and they bare it upon a staff between two; they brought also of the pomegranates, and of the figs” (Num 13:23, ASV). This vineyard was photographed near Hulda in Israel. The next slide includes the third kind of fruit brought back by the spies, figs.</a:t>
            </a:r>
            <a:endParaRPr lang="en-US" dirty="0"/>
          </a:p>
          <a:p>
            <a:endParaRPr lang="en-US" dirty="0"/>
          </a:p>
          <a:p>
            <a:r>
              <a:rPr lang="en-US" dirty="0"/>
              <a:t>tb070606251</a:t>
            </a:r>
          </a:p>
        </p:txBody>
      </p:sp>
    </p:spTree>
    <p:extLst>
      <p:ext uri="{BB962C8B-B14F-4D97-AF65-F5344CB8AC3E}">
        <p14:creationId xmlns:p14="http://schemas.microsoft.com/office/powerpoint/2010/main" val="12498850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In October of 42 BC, in the fields just to the west of Philippi, the republican armies of Brutus and Cassius battled with the heirs to Julius Caesar’s dynasty, Mark Antony and Octavian. The defeat of Brutus and Cassius signaled the end of the republican form of government in Rome. After the battle, Roman colonists and veterans were settled in the region of Philippi, and the city officially became a Roman colony in 27 BC. Octavian (Augustus) gave the citizens of Philippi the same rights and privileges as they would have had were their land on Italian soil. </a:t>
            </a:r>
          </a:p>
          <a:p>
            <a:endParaRPr lang="en-US" sz="1200" dirty="0"/>
          </a:p>
          <a:p>
            <a:r>
              <a:rPr lang="en-US" dirty="0"/>
              <a:t>jc0106151336</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410356189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rtl="0"/>
            <a:r>
              <a:rPr lang="en-US" dirty="0"/>
              <a:t>The edible fig is among the earliest plants that was cultivated by humans. Cultivated figs dating to the Neolithic Period were found in the village Gilgal I in the Jordan Valley, 8 miles (13 km) north of Jericho.</a:t>
            </a:r>
            <a:r>
              <a:rPr lang="en-US" baseline="0" dirty="0"/>
              <a:t> </a:t>
            </a:r>
            <a:r>
              <a:rPr lang="en-US" dirty="0"/>
              <a:t>Figs were one of the good fruits that were included in the description of the lushness of the Promised Land. “</a:t>
            </a:r>
            <a:r>
              <a:rPr lang="en-US" sz="1200" b="0" i="0" u="none" strike="noStrike" kern="1200" baseline="0" dirty="0">
                <a:solidFill>
                  <a:schemeClr val="tx1"/>
                </a:solidFill>
                <a:latin typeface="+mn-lt"/>
                <a:ea typeface="+mn-ea"/>
                <a:cs typeface="+mn-cs"/>
              </a:rPr>
              <a:t>For Jehovah thy God bringeth thee into a good land, a land of brooks of water, of fountains and springs, flowing forth in valleys and hills; a land of wheat and barley, and vines and fig-trees and pomegranates; a land of olive-trees and honey” (Deut 8:7-8, ASV). </a:t>
            </a:r>
            <a:r>
              <a:rPr lang="en-US" dirty="0"/>
              <a:t>Figs were also a common food source for the Romans. Cato the Elder, in his handbook</a:t>
            </a:r>
            <a:r>
              <a:rPr lang="en-US" baseline="0" dirty="0"/>
              <a:t> </a:t>
            </a:r>
            <a:r>
              <a:rPr lang="en-US" i="1" dirty="0"/>
              <a:t>De </a:t>
            </a:r>
            <a:r>
              <a:rPr lang="en-US" i="1" dirty="0" err="1"/>
              <a:t>Agri</a:t>
            </a:r>
            <a:r>
              <a:rPr lang="en-US" i="1" dirty="0"/>
              <a:t> </a:t>
            </a:r>
            <a:r>
              <a:rPr lang="en-US" i="1" dirty="0" err="1"/>
              <a:t>Cultura</a:t>
            </a:r>
            <a:r>
              <a:rPr lang="en-US" i="0" baseline="0" dirty="0"/>
              <a:t> (</a:t>
            </a:r>
            <a:r>
              <a:rPr lang="en-US" dirty="0"/>
              <a:t>circa 160 BC) lists several different kinds of figs grown in his day.</a:t>
            </a:r>
            <a:endParaRPr lang="en-US" sz="1200" b="0" i="0" u="none" strike="noStrike" kern="1200" baseline="0" dirty="0">
              <a:solidFill>
                <a:schemeClr val="tx1"/>
              </a:solidFill>
              <a:latin typeface="+mn-lt"/>
              <a:ea typeface="+mn-ea"/>
              <a:cs typeface="+mn-cs"/>
            </a:endParaRPr>
          </a:p>
          <a:p>
            <a:pPr rtl="0"/>
            <a:endParaRPr lang="en-US" dirty="0"/>
          </a:p>
          <a:p>
            <a:r>
              <a:rPr lang="en-US" dirty="0"/>
              <a:t>tb091403081</a:t>
            </a:r>
          </a:p>
        </p:txBody>
      </p:sp>
    </p:spTree>
    <p:extLst>
      <p:ext uri="{BB962C8B-B14F-4D97-AF65-F5344CB8AC3E}">
        <p14:creationId xmlns:p14="http://schemas.microsoft.com/office/powerpoint/2010/main" val="161894505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Paul seems</a:t>
            </a:r>
            <a:r>
              <a:rPr lang="en-US" baseline="0" dirty="0"/>
              <a:t> excited to report that, although his circumstances would be viewed by most as completely undesirable, in his view it has become a great opportunity. His chief concern is the spread of the gospel, and this imprisonment has turned out as a benefit in that regard.</a:t>
            </a:r>
            <a:r>
              <a:rPr lang="en-US" dirty="0"/>
              <a:t> This</a:t>
            </a:r>
            <a:r>
              <a:rPr lang="en-US" baseline="0" dirty="0"/>
              <a:t> oil on panel painting of Paul in prison was photographed at the </a:t>
            </a:r>
            <a:r>
              <a:rPr lang="en-US" baseline="0" dirty="0" err="1"/>
              <a:t>Staatsgalerie</a:t>
            </a:r>
            <a:r>
              <a:rPr lang="en-US" baseline="0" dirty="0"/>
              <a:t> Stuttgart in Stuttgart, Germany. </a:t>
            </a:r>
            <a:r>
              <a:rPr lang="en-US" dirty="0"/>
              <a:t>This image comes from Jose Luiz and is licensed under CC BY-SA 4.0, via Wikimedia Commons: https://commons.wikimedia.org/wiki/File:St._Paul_in_Prison_by_Rembrandt_-_Staatsgalerie_-_Stuttgart_-_Germany_2017.jpg.</a:t>
            </a:r>
          </a:p>
          <a:p>
            <a:endParaRPr lang="en-US" dirty="0"/>
          </a:p>
          <a:p>
            <a:r>
              <a:rPr lang="en-US" dirty="0"/>
              <a:t>wiki071920171001023328</a:t>
            </a:r>
          </a:p>
        </p:txBody>
      </p:sp>
    </p:spTree>
    <p:extLst>
      <p:ext uri="{BB962C8B-B14F-4D97-AF65-F5344CB8AC3E}">
        <p14:creationId xmlns:p14="http://schemas.microsoft.com/office/powerpoint/2010/main" val="425646980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reenactor</a:t>
            </a:r>
            <a:r>
              <a:rPr lang="en-US" baseline="0" dirty="0"/>
              <a:t> performing at the hippodrome in </a:t>
            </a:r>
            <a:r>
              <a:rPr lang="en-US" dirty="0"/>
              <a:t>Gerasa, Jordan, is dressed as a Roman soldier of the 1st century AD. He is part of the </a:t>
            </a:r>
            <a:r>
              <a:rPr lang="sv-SE" dirty="0"/>
              <a:t>Roman Army and Chariot Experience.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sv-SE" dirty="0"/>
          </a:p>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dp041108886</a:t>
            </a:r>
            <a:endParaRPr lang="en-US" dirty="0"/>
          </a:p>
        </p:txBody>
      </p:sp>
    </p:spTree>
    <p:extLst>
      <p:ext uri="{BB962C8B-B14F-4D97-AF65-F5344CB8AC3E}">
        <p14:creationId xmlns:p14="http://schemas.microsoft.com/office/powerpoint/2010/main" val="42564698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illustrates the possible uniform and armor worn by a Roman</a:t>
            </a:r>
            <a:r>
              <a:rPr lang="en-US" baseline="0" dirty="0"/>
              <a:t> soldier </a:t>
            </a:r>
            <a:r>
              <a:rPr lang="en-US" dirty="0"/>
              <a:t>of Paul’s day. This bronze statuette was photographed at the 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adr1805171731</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73</a:t>
            </a:fld>
            <a:endParaRPr lang="en-US"/>
          </a:p>
        </p:txBody>
      </p:sp>
    </p:spTree>
    <p:extLst>
      <p:ext uri="{BB962C8B-B14F-4D97-AF65-F5344CB8AC3E}">
        <p14:creationId xmlns:p14="http://schemas.microsoft.com/office/powerpoint/2010/main" val="425920549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a:t>
            </a:r>
            <a:r>
              <a:rPr lang="en-US" baseline="0" dirty="0"/>
              <a:t> Paul’s day there were twelve cohorts of the Praetorian Guard. A century earlier it had been only nine, and in the following century it would be reduced to ten. Each cohort consisted of 500 men. </a:t>
            </a:r>
            <a:r>
              <a:rPr lang="en-US" dirty="0"/>
              <a:t>The</a:t>
            </a:r>
            <a:r>
              <a:rPr lang="en-US" baseline="0" dirty="0"/>
              <a:t> fourth line of the text on this inscription identifies </a:t>
            </a:r>
            <a:r>
              <a:rPr lang="en-US" baseline="0" dirty="0" err="1"/>
              <a:t>Proculus</a:t>
            </a:r>
            <a:r>
              <a:rPr lang="en-US" baseline="0" dirty="0"/>
              <a:t> as a member of the 6th Cohort (Lat. COH VI PR&gt;). </a:t>
            </a:r>
            <a:r>
              <a:rPr lang="en-US" dirty="0"/>
              <a:t>This funerary stele from the cemetery of Ponte </a:t>
            </a:r>
            <a:r>
              <a:rPr lang="en-US" dirty="0" err="1"/>
              <a:t>Milvio</a:t>
            </a:r>
            <a:r>
              <a:rPr lang="en-US" dirty="0"/>
              <a:t> in Rome was photographed at the National Museum of Rome at the Diocletian Baths.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tb0513178315</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74</a:t>
            </a:fld>
            <a:endParaRPr lang="en-US"/>
          </a:p>
        </p:txBody>
      </p:sp>
    </p:spTree>
    <p:extLst>
      <p:ext uri="{BB962C8B-B14F-4D97-AF65-F5344CB8AC3E}">
        <p14:creationId xmlns:p14="http://schemas.microsoft.com/office/powerpoint/2010/main" val="38655336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man honored by this altar, </a:t>
            </a:r>
            <a:r>
              <a:rPr lang="en-US" dirty="0" err="1"/>
              <a:t>Valerinus</a:t>
            </a:r>
            <a:r>
              <a:rPr lang="en-US" dirty="0"/>
              <a:t>, was from the 9th Praetorian Cohort. This funerary altar from the hypogeum of Via </a:t>
            </a:r>
            <a:r>
              <a:rPr lang="en-US" dirty="0" err="1"/>
              <a:t>Livenza</a:t>
            </a:r>
            <a:r>
              <a:rPr lang="en-US" dirty="0"/>
              <a:t> in Rome was photographed at the National Museum of Rome at the Diocletian Baths.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tb0513178322</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75</a:t>
            </a:fld>
            <a:endParaRPr lang="en-US"/>
          </a:p>
        </p:txBody>
      </p:sp>
    </p:spTree>
    <p:extLst>
      <p:ext uri="{BB962C8B-B14F-4D97-AF65-F5344CB8AC3E}">
        <p14:creationId xmlns:p14="http://schemas.microsoft.com/office/powerpoint/2010/main" val="8008455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stele from Rome was photographed at the Capitoline Museums.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tb0514179714</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76</a:t>
            </a:fld>
            <a:endParaRPr lang="en-US"/>
          </a:p>
        </p:txBody>
      </p:sp>
    </p:spTree>
    <p:extLst>
      <p:ext uri="{BB962C8B-B14F-4D97-AF65-F5344CB8AC3E}">
        <p14:creationId xmlns:p14="http://schemas.microsoft.com/office/powerpoint/2010/main" val="64477177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soldiers these steles belong to would have been serving in the Praetorian Guard very close to the time Paul wrote Philippians. This display was photographed at the National Museum of Rome at the Diocletian Baths.</a:t>
            </a:r>
          </a:p>
          <a:p>
            <a:endParaRPr lang="en-US" dirty="0"/>
          </a:p>
          <a:p>
            <a:r>
              <a:rPr lang="en-US" dirty="0"/>
              <a:t>tb0513178797</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32494578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inscription contains an abbreviated form of the Latin word “praetorian” (Gk. </a:t>
            </a:r>
            <a:r>
              <a:rPr lang="en-US" sz="1200" i="1" kern="1200" dirty="0" err="1">
                <a:solidFill>
                  <a:schemeClr val="tx1"/>
                </a:solidFill>
                <a:effectLst/>
                <a:latin typeface="+mn-lt"/>
                <a:ea typeface="+mn-ea"/>
                <a:cs typeface="+mn-cs"/>
              </a:rPr>
              <a:t>praitō</a:t>
            </a:r>
            <a:r>
              <a:rPr lang="el-GR" sz="1200" i="1" kern="1200" dirty="0">
                <a:solidFill>
                  <a:schemeClr val="tx1"/>
                </a:solidFill>
                <a:effectLst/>
                <a:latin typeface="+mn-lt"/>
                <a:ea typeface="+mn-ea"/>
                <a:cs typeface="+mn-cs"/>
              </a:rPr>
              <a:t>ρ</a:t>
            </a:r>
            <a:r>
              <a:rPr lang="en-US" sz="1200" i="1" kern="1200" dirty="0">
                <a:solidFill>
                  <a:schemeClr val="tx1"/>
                </a:solidFill>
                <a:effectLst/>
                <a:latin typeface="+mn-lt"/>
                <a:ea typeface="+mn-ea"/>
                <a:cs typeface="+mn-cs"/>
              </a:rPr>
              <a:t>ion</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πραιτώριον</a:t>
            </a:r>
            <a:r>
              <a:rPr lang="en-US" dirty="0"/>
              <a:t>) that Paul uses here. It is from the </a:t>
            </a:r>
            <a:r>
              <a:rPr lang="en-US" dirty="0" err="1"/>
              <a:t>Ostiense</a:t>
            </a:r>
            <a:r>
              <a:rPr lang="en-US" dirty="0"/>
              <a:t> Cemetery in Rome and was photographed at the Capitoline Museums in Rome.</a:t>
            </a:r>
          </a:p>
          <a:p>
            <a:endParaRPr lang="en-US" dirty="0"/>
          </a:p>
          <a:p>
            <a:r>
              <a:rPr lang="en-US" dirty="0"/>
              <a:t>tb0514179680</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375409313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fourth line in this inscription identifies this soldier as having belonged to Cohort</a:t>
            </a:r>
            <a:r>
              <a:rPr lang="en-US" baseline="0" dirty="0"/>
              <a:t> 6 of the Praetorian Guard (Lat. COH VI PR). </a:t>
            </a:r>
            <a:r>
              <a:rPr lang="en-US" dirty="0"/>
              <a:t>This inscription was photographed at </a:t>
            </a:r>
            <a:r>
              <a:rPr lang="en-US" baseline="0" dirty="0"/>
              <a:t>the</a:t>
            </a:r>
            <a:r>
              <a:rPr lang="en-US" dirty="0"/>
              <a:t> Johns Hopkins Archaeological Museum.</a:t>
            </a:r>
          </a:p>
          <a:p>
            <a:endParaRPr lang="en-US" dirty="0"/>
          </a:p>
          <a:p>
            <a:r>
              <a:rPr lang="en-US" dirty="0"/>
              <a:t>adr1311223830</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200616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ruins of Philippi include three Byzantine basilicas. Two are visible</a:t>
            </a:r>
            <a:r>
              <a:rPr lang="en-US" baseline="0" dirty="0"/>
              <a:t> in this photo. </a:t>
            </a:r>
            <a:r>
              <a:rPr lang="en-US" dirty="0"/>
              <a:t>See the next slide for labels.</a:t>
            </a:r>
          </a:p>
          <a:p>
            <a:endParaRPr lang="en-US" dirty="0"/>
          </a:p>
          <a:p>
            <a:r>
              <a:rPr lang="en-US" dirty="0"/>
              <a:t>tb031106668</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152597691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soldiers on this relief have been identified as members</a:t>
            </a:r>
            <a:r>
              <a:rPr lang="en-US" baseline="0" dirty="0"/>
              <a:t> of the Praetorian Guard </a:t>
            </a:r>
            <a:r>
              <a:rPr lang="en-US" dirty="0"/>
              <a:t>due to the richness of their apparel, particularly the helmets, and their ceremonial dress and oval shields. This relief was once part of the Arch of Claudius, a triumphal arch built in honor of the emperor Claudius's successful invasion of Britain. The fancy,</a:t>
            </a:r>
            <a:r>
              <a:rPr lang="en-US" baseline="0" dirty="0"/>
              <a:t> looped sash around the waist of the central figure likely identifies him as a tribune. </a:t>
            </a:r>
            <a:r>
              <a:rPr lang="en-US" dirty="0"/>
              <a:t>This relief was photographed</a:t>
            </a:r>
            <a:r>
              <a:rPr lang="en-US" baseline="0" dirty="0"/>
              <a:t> at the Louvre-Lens in France. This image comes from </a:t>
            </a:r>
            <a:r>
              <a:rPr lang="en-US" dirty="0"/>
              <a:t>Christophe </a:t>
            </a:r>
            <a:r>
              <a:rPr lang="en-US" dirty="0" err="1"/>
              <a:t>Jacquand</a:t>
            </a:r>
            <a:r>
              <a:rPr lang="en-US" dirty="0"/>
              <a:t> and is licensed under CC BY-SA 4.0, via Wikimedia Commons: https://commons.wikimedia.org/wiki/File:MBALyon2018_-_Expo_Claude_-_Relief_Pretoriens_-_cropped_foreground.jpg.</a:t>
            </a:r>
          </a:p>
          <a:p>
            <a:endParaRPr lang="en-US" dirty="0"/>
          </a:p>
          <a:p>
            <a:r>
              <a:rPr lang="en-US" dirty="0"/>
              <a:t>wiki12182018164527</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20061648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Paul wrote this letter during the imprisonment</a:t>
            </a:r>
            <a:r>
              <a:rPr lang="en-US" baseline="0" dirty="0"/>
              <a:t> in Rome that is recorded in Acts</a:t>
            </a:r>
            <a:r>
              <a:rPr lang="en-US" dirty="0"/>
              <a:t>, then he would have</a:t>
            </a:r>
            <a:r>
              <a:rPr lang="en-US" baseline="0" dirty="0"/>
              <a:t> been</a:t>
            </a:r>
            <a:r>
              <a:rPr lang="en-US" dirty="0"/>
              <a:t> living in his own rented</a:t>
            </a:r>
            <a:r>
              <a:rPr lang="en-US" baseline="0" dirty="0"/>
              <a:t> quarters (Acts 28:30). However, he would have had close contact with Caesar’s elite guard, which would fit with the report here. Palatine Hill, the foundations of which are visible in this photo, is where the palace of the emperor was located.</a:t>
            </a:r>
            <a:endParaRPr lang="en-US" dirty="0"/>
          </a:p>
          <a:p>
            <a:endParaRPr lang="en-US" dirty="0"/>
          </a:p>
          <a:p>
            <a:r>
              <a:rPr lang="en-US" dirty="0"/>
              <a:t>tb012001701</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165579351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theory of an imprisonment in Rome as the context of this letter, the Praetorian Guard would refer to the soldiers stationed at the barracks once located here.</a:t>
            </a:r>
          </a:p>
          <a:p>
            <a:endParaRPr lang="en-US" dirty="0"/>
          </a:p>
          <a:p>
            <a:r>
              <a:rPr lang="en-US" dirty="0"/>
              <a:t>tb0513178826</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241596988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tb0513178817</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154399807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tb0513178820</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234614465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word ”praetorian” (Gk. </a:t>
            </a:r>
            <a:r>
              <a:rPr lang="en-US" sz="1200" i="1" kern="1200" dirty="0" err="1">
                <a:solidFill>
                  <a:schemeClr val="tx1"/>
                </a:solidFill>
                <a:effectLst/>
                <a:ea typeface="+mn-ea"/>
                <a:cs typeface="+mn-cs"/>
              </a:rPr>
              <a:t>praitōrion</a:t>
            </a:r>
            <a:r>
              <a:rPr lang="en-US" sz="1200" i="0" kern="1200" dirty="0">
                <a:solidFill>
                  <a:schemeClr val="tx1"/>
                </a:solidFill>
                <a:effectLst/>
                <a:ea typeface="+mn-ea"/>
                <a:cs typeface="+mn-cs"/>
              </a:rPr>
              <a:t>, </a:t>
            </a:r>
            <a:r>
              <a:rPr lang="el-GR" sz="1200" kern="1200" dirty="0">
                <a:solidFill>
                  <a:schemeClr val="tx1"/>
                </a:solidFill>
                <a:effectLst/>
                <a:ea typeface="+mn-ea"/>
                <a:cs typeface="+mn-cs"/>
              </a:rPr>
              <a:t>πραιτώριον</a:t>
            </a:r>
            <a:r>
              <a:rPr lang="en-US" sz="1200" kern="1200" dirty="0">
                <a:solidFill>
                  <a:schemeClr val="tx1"/>
                </a:solidFill>
                <a:effectLst/>
                <a:ea typeface="+mn-ea"/>
                <a:cs typeface="+mn-cs"/>
              </a:rPr>
              <a:t>)</a:t>
            </a:r>
            <a:r>
              <a:rPr lang="en-US" sz="1200" dirty="0"/>
              <a:t> is also used in Greek literature and other places in Scripture to refer to the governor’s residence/headquarters in a palace (e.g., Matt 27:27; Mark 15:16). Therefore, the “praetorian” could also refer to Herod’s palace at Caesarea where Paul was imprisoned in Acts 23:35 (also see slides above on Phil 1:7). Herod’s palace at Caesarea was</a:t>
            </a:r>
            <a:r>
              <a:rPr lang="en-US" sz="1200" baseline="0" dirty="0"/>
              <a:t> built on this rocky promontory that jutted out into the sea. In the decades and centuries after Herod’s death, it continued to be used as the residence of the governor, and eventually became part of an administrative center. The water-filled rectangle in the foreground was once a pool within Herod’s palace. The pool was </a:t>
            </a:r>
            <a:r>
              <a:rPr lang="en-US" dirty="0"/>
              <a:t>nearly Olympic in size (115 feet [35 m] long, 59 feet [18 m] wide, at least 8 feet [2.5 m] deep). A square pedestal, probably for a statue, stood in its center. Water channels that led to the pool from the shore indicate that the pool may have once been filled with fresh water. The three sides of the pool that faced the sea were lined by colonnades. The next slide includes a label indicating the extent</a:t>
            </a:r>
            <a:r>
              <a:rPr lang="en-US" baseline="0" dirty="0"/>
              <a:t> of the Herodian palace/governor’s residence.</a:t>
            </a: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dirty="0"/>
              <a:t>ws101715024</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79742404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word ”praetorian” (Gk. </a:t>
            </a:r>
            <a:r>
              <a:rPr lang="en-US" sz="1200" i="1" kern="1200" dirty="0" err="1">
                <a:solidFill>
                  <a:schemeClr val="tx1"/>
                </a:solidFill>
                <a:effectLst/>
                <a:ea typeface="+mn-ea"/>
                <a:cs typeface="+mn-cs"/>
              </a:rPr>
              <a:t>praitōrion</a:t>
            </a:r>
            <a:r>
              <a:rPr lang="en-US" sz="1200" i="0" kern="1200" dirty="0">
                <a:solidFill>
                  <a:schemeClr val="tx1"/>
                </a:solidFill>
                <a:effectLst/>
                <a:ea typeface="+mn-ea"/>
                <a:cs typeface="+mn-cs"/>
              </a:rPr>
              <a:t>, </a:t>
            </a:r>
            <a:r>
              <a:rPr lang="el-GR" sz="1200" kern="1200" dirty="0">
                <a:solidFill>
                  <a:schemeClr val="tx1"/>
                </a:solidFill>
                <a:effectLst/>
                <a:ea typeface="+mn-ea"/>
                <a:cs typeface="+mn-cs"/>
              </a:rPr>
              <a:t>πραιτώριον</a:t>
            </a:r>
            <a:r>
              <a:rPr lang="en-US" sz="1200" kern="1200" dirty="0">
                <a:solidFill>
                  <a:schemeClr val="tx1"/>
                </a:solidFill>
                <a:effectLst/>
                <a:ea typeface="+mn-ea"/>
                <a:cs typeface="+mn-cs"/>
              </a:rPr>
              <a:t>)</a:t>
            </a:r>
            <a:r>
              <a:rPr lang="en-US" sz="1200" dirty="0"/>
              <a:t> is also used in Greek literature and other places in Scripture to refer to the governor’s residence/headquarters in a palace (e.g., Matt 27:27; Mark 15:16). Therefore, the “praetorian” could also refer to Herod’s palace at Caesarea where Paul was imprisoned in Acts 23:35 (also see slides above on Phil 1:7). Herod’s palace at Caesarea was</a:t>
            </a:r>
            <a:r>
              <a:rPr lang="en-US" sz="1200" baseline="0" dirty="0"/>
              <a:t> built on this rocky promontory that jutted out into the sea. In the decades and centuries after Herod’s death, it continued to be used as the residence of the governor, and eventually became part of an administrative center. The water-filled rectangle in the foreground was once a pool within Herod’s palace. The pool was </a:t>
            </a:r>
            <a:r>
              <a:rPr lang="en-US" dirty="0"/>
              <a:t>nearly Olympic in size (115 feet [35 m] long, 59 feet [18 m] wide, at least 8 feet [2.5 m] deep). A square pedestal, probably for a statue, stood in its center. Water channels that led to the pool from the shore indicate that the pool may have once been filled with fresh water. The three sides of the pool that faced the sea were lined by colonnades. </a:t>
            </a:r>
            <a:endParaRPr lang="en-US" sz="1200" dirty="0"/>
          </a:p>
          <a:p>
            <a:endParaRPr lang="en-US" dirty="0"/>
          </a:p>
          <a:p>
            <a:r>
              <a:rPr lang="en-US" dirty="0"/>
              <a:t>ws101715024</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159734861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87</a:t>
            </a:fld>
            <a:endParaRPr lang="en-US"/>
          </a:p>
        </p:txBody>
      </p:sp>
      <p:sp>
        <p:nvSpPr>
          <p:cNvPr id="106498" name="Rectangle 2"/>
          <p:cNvSpPr>
            <a:spLocks noGrp="1" noRot="1" noChangeAspect="1" noChangeArrowheads="1" noTextEdit="1"/>
          </p:cNvSpPr>
          <p:nvPr>
            <p:ph type="sldImg"/>
          </p:nvPr>
        </p:nvSpPr>
        <p:spPr>
          <a:xfrm>
            <a:off x="1143000" y="685800"/>
            <a:ext cx="4572000" cy="3429000"/>
          </a:xfrm>
          <a:ln/>
        </p:spPr>
      </p:sp>
      <p:sp>
        <p:nvSpPr>
          <p:cNvPr id="106499" name="Rectangle 3"/>
          <p:cNvSpPr>
            <a:spLocks noGrp="1" noChangeArrowheads="1"/>
          </p:cNvSpPr>
          <p:nvPr>
            <p:ph type="body" idx="1"/>
          </p:nvPr>
        </p:nvSpPr>
        <p:spPr/>
        <p:txBody>
          <a:bodyPr/>
          <a:lstStyle/>
          <a:p>
            <a:r>
              <a:rPr lang="en-US" dirty="0"/>
              <a:t>Acts 23:35 indicates that Paul was imprisoned in the complex that was known as “Herod’s palace” </a:t>
            </a:r>
            <a:r>
              <a:rPr lang="en-US"/>
              <a:t>at Caesarea. </a:t>
            </a:r>
            <a:r>
              <a:rPr lang="en-US" dirty="0"/>
              <a:t>It is possible that Paul was kept, at least for a time, in the underground structure shown here. When the palace of Herod the Great was originally built, this structure was a water cistern. Excavation has shown that it was subsequently converted into a prison, about the same time that a courthouse was built (above ground) just to the north. The message “Lord [Jesus] help Procopius” was discovered scratched into the mud by a female prisoner. Excavations were ongoing at the time this photo was taken (2023), but it is anticipated that it will be opened to the public when excavations and restoration are complete.</a:t>
            </a:r>
          </a:p>
          <a:p>
            <a:endParaRPr lang="en-US" dirty="0"/>
          </a:p>
          <a:p>
            <a:r>
              <a:rPr lang="en-US" dirty="0"/>
              <a:t>ku0530230833258</a:t>
            </a:r>
          </a:p>
        </p:txBody>
      </p:sp>
    </p:spTree>
    <p:extLst>
      <p:ext uri="{BB962C8B-B14F-4D97-AF65-F5344CB8AC3E}">
        <p14:creationId xmlns:p14="http://schemas.microsoft.com/office/powerpoint/2010/main" val="383430761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88</a:t>
            </a:fld>
            <a:endParaRPr lang="en-US"/>
          </a:p>
        </p:txBody>
      </p:sp>
      <p:sp>
        <p:nvSpPr>
          <p:cNvPr id="106498" name="Rectangle 2"/>
          <p:cNvSpPr>
            <a:spLocks noGrp="1" noRot="1" noChangeAspect="1" noChangeArrowheads="1" noTextEdit="1"/>
          </p:cNvSpPr>
          <p:nvPr>
            <p:ph type="sldImg"/>
          </p:nvPr>
        </p:nvSpPr>
        <p:spPr>
          <a:xfrm>
            <a:off x="1143000" y="685800"/>
            <a:ext cx="4572000" cy="3429000"/>
          </a:xfrm>
          <a:ln/>
        </p:spPr>
      </p:sp>
      <p:sp>
        <p:nvSpPr>
          <p:cNvPr id="106499" name="Rectangle 3"/>
          <p:cNvSpPr>
            <a:spLocks noGrp="1" noChangeArrowheads="1"/>
          </p:cNvSpPr>
          <p:nvPr>
            <p:ph type="body" idx="1"/>
          </p:nvPr>
        </p:nvSpPr>
        <p:spPr/>
        <p:txBody>
          <a:bodyPr/>
          <a:lstStyle/>
          <a:p>
            <a:r>
              <a:rPr lang="en-US" dirty="0"/>
              <a:t>ku0530230835060</a:t>
            </a:r>
          </a:p>
        </p:txBody>
      </p:sp>
    </p:spTree>
    <p:extLst>
      <p:ext uri="{BB962C8B-B14F-4D97-AF65-F5344CB8AC3E}">
        <p14:creationId xmlns:p14="http://schemas.microsoft.com/office/powerpoint/2010/main" val="425784053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is on display in the Mamertine Prison in Rome.</a:t>
            </a:r>
          </a:p>
          <a:p>
            <a:endParaRPr lang="en-US" dirty="0"/>
          </a:p>
          <a:p>
            <a:r>
              <a:rPr lang="en-US" dirty="0"/>
              <a:t>tb0517173489</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257904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ruins of Philippi include three Byzantine basilicas. Two are visible</a:t>
            </a:r>
            <a:r>
              <a:rPr lang="en-US" baseline="0" dirty="0"/>
              <a:t> in this photo. </a:t>
            </a:r>
          </a:p>
          <a:p>
            <a:endParaRPr lang="en-US" baseline="0" dirty="0"/>
          </a:p>
          <a:p>
            <a:r>
              <a:rPr lang="en-US" dirty="0"/>
              <a:t>tb031106668</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146856419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Paul may be using the term “bonds” metonymically to refer to his imprisonment in general rather than specific restraints he was required to wear. This photo illustrates the bonds that were associated with imprisonment. According to Greek Orthodox tradition, this is the site of the “Praetorium” in Jerusalem, the headquarters of the Roman governor where Jesus was imprisoned (e.g., Matt 27:27; John 18:28). However, this location, near the Antonia Fortress, is unlikely to be authentic given that Pontius Pilate stayed at Herod’s palace on the other side of the city. </a:t>
            </a:r>
            <a:r>
              <a:rPr lang="en-US" dirty="0"/>
              <a:t>This traditional prison is</a:t>
            </a:r>
            <a:r>
              <a:rPr lang="en-US" baseline="0" dirty="0"/>
              <a:t> located along the Via Dolorosa. </a:t>
            </a:r>
            <a:r>
              <a:rPr lang="en-US" dirty="0"/>
              <a:t>This</a:t>
            </a:r>
            <a:r>
              <a:rPr lang="en-US" baseline="0" dirty="0"/>
              <a:t> American Colony photograph was taken between </a:t>
            </a:r>
            <a:r>
              <a:rPr lang="en-US" dirty="0"/>
              <a:t>1920 and 1933.</a:t>
            </a:r>
          </a:p>
          <a:p>
            <a:endParaRPr lang="en-US" dirty="0"/>
          </a:p>
          <a:p>
            <a:r>
              <a:rPr lang="en-US" dirty="0"/>
              <a:t>mat02501</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108466594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recent photograph of the same location as the previous</a:t>
            </a:r>
            <a:r>
              <a:rPr lang="en-US" baseline="0" dirty="0"/>
              <a:t> slide. T</a:t>
            </a:r>
            <a:r>
              <a:rPr lang="en-US" dirty="0"/>
              <a:t>he notches in the wall where prisoners could be bound are still visible.</a:t>
            </a:r>
          </a:p>
          <a:p>
            <a:endParaRPr lang="en-US" dirty="0"/>
          </a:p>
          <a:p>
            <a:r>
              <a:rPr lang="en-US" dirty="0"/>
              <a:t>tb061116179</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278713729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type of restraint used on Paul in at least one of his imprisonments was foot restraints (Acts 16:24). A contemporary example of this kind of restraint can be seen in this photo. The shackles on this corpse’s ankles suggest that he was a slave or a prisoner in Pompeii when Mount Vesuvius erupted in AD 79. This display was featured in the </a:t>
            </a:r>
            <a:r>
              <a:rPr lang="en-US" sz="1200" b="0" i="1" kern="1200" dirty="0">
                <a:solidFill>
                  <a:schemeClr val="tx1"/>
                </a:solidFill>
                <a:effectLst/>
                <a:latin typeface="+mn-lt"/>
                <a:ea typeface="+mn-ea"/>
                <a:cs typeface="+mn-cs"/>
              </a:rPr>
              <a:t>A Day In Pompeii</a:t>
            </a:r>
            <a:r>
              <a:rPr lang="en-US" sz="1200" b="0" i="0" kern="1200" dirty="0">
                <a:solidFill>
                  <a:schemeClr val="tx1"/>
                </a:solidFill>
                <a:effectLst/>
                <a:latin typeface="+mn-lt"/>
                <a:ea typeface="+mn-ea"/>
                <a:cs typeface="+mn-cs"/>
              </a:rPr>
              <a:t> exhibit at the Discovery Place Science Museum in North Carolina. </a:t>
            </a:r>
            <a:r>
              <a:rPr lang="en-US" dirty="0"/>
              <a:t>This image comes from Ken Thomas and is in the public domain, via Wikimedia Commons: https://commons.wikimedia.org/wiki/File:ADIPompeii-27527-6.jpg</a:t>
            </a:r>
          </a:p>
          <a:p>
            <a:endParaRPr lang="en-US" dirty="0"/>
          </a:p>
          <a:p>
            <a:r>
              <a:rPr lang="en-US" dirty="0"/>
              <a:t>wiki010120091814500275276</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186191560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two corroded sets of metal stocks shown here were recovered from the gladiator barracks at Pompeii. This graphic is a</a:t>
            </a:r>
            <a:r>
              <a:rPr lang="en-US" dirty="0"/>
              <a:t>dapted from Brian </a:t>
            </a:r>
            <a:r>
              <a:rPr lang="en-US" dirty="0" err="1"/>
              <a:t>Rapske’s</a:t>
            </a:r>
            <a:r>
              <a:rPr lang="en-US" dirty="0"/>
              <a:t> 1994 publication, </a:t>
            </a:r>
            <a:r>
              <a:rPr lang="en-US" i="1" dirty="0"/>
              <a:t>The Book of Acts and Paul in Roman Custody</a:t>
            </a:r>
            <a:r>
              <a:rPr lang="en-US" dirty="0"/>
              <a:t>, Grand Rapids:</a:t>
            </a:r>
            <a:r>
              <a:rPr lang="en-US" baseline="0" dirty="0"/>
              <a:t> Eerdmans: page 445, figures 13 and 14.</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stku001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398179336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photos show contemporary examples of leg stocks that were found at Pompeii. The upper image includes a fragment of a leg bone still attached to the stocks. </a:t>
            </a:r>
          </a:p>
          <a:p>
            <a:endParaRPr lang="en-US" dirty="0"/>
          </a:p>
          <a:p>
            <a:r>
              <a:rPr lang="en-US" dirty="0"/>
              <a:t>The upper image comes from M. Della Corte, “Pompei: </a:t>
            </a:r>
            <a:r>
              <a:rPr lang="en-US" dirty="0" err="1"/>
              <a:t>Scavi</a:t>
            </a:r>
            <a:r>
              <a:rPr lang="en-US" dirty="0"/>
              <a:t> </a:t>
            </a:r>
            <a:r>
              <a:rPr lang="en-US" dirty="0" err="1"/>
              <a:t>eseguiti</a:t>
            </a:r>
            <a:r>
              <a:rPr lang="en-US" dirty="0"/>
              <a:t> da private </a:t>
            </a:r>
            <a:r>
              <a:rPr lang="en-US" dirty="0" err="1"/>
              <a:t>nel</a:t>
            </a:r>
            <a:r>
              <a:rPr lang="en-US" dirty="0"/>
              <a:t> </a:t>
            </a:r>
            <a:r>
              <a:rPr lang="en-US" dirty="0" err="1"/>
              <a:t>territorio</a:t>
            </a:r>
            <a:r>
              <a:rPr lang="en-US" dirty="0"/>
              <a:t> di Pompei (secondo </a:t>
            </a:r>
            <a:r>
              <a:rPr lang="en-US" dirty="0" err="1"/>
              <a:t>rapporto</a:t>
            </a:r>
            <a:r>
              <a:rPr lang="en-US" dirty="0"/>
              <a:t>),” </a:t>
            </a:r>
            <a:r>
              <a:rPr lang="en-US" i="1" dirty="0" err="1"/>
              <a:t>Notizie</a:t>
            </a:r>
            <a:r>
              <a:rPr lang="en-US" i="1" dirty="0"/>
              <a:t> </a:t>
            </a:r>
            <a:r>
              <a:rPr lang="en-US" i="1" dirty="0" err="1"/>
              <a:t>degli</a:t>
            </a:r>
            <a:r>
              <a:rPr lang="en-US" i="1" dirty="0"/>
              <a:t> </a:t>
            </a:r>
            <a:r>
              <a:rPr lang="en-US" i="1" dirty="0" err="1"/>
              <a:t>scavi</a:t>
            </a:r>
            <a:r>
              <a:rPr lang="en-US" i="1" dirty="0"/>
              <a:t> di </a:t>
            </a:r>
            <a:r>
              <a:rPr lang="en-US" i="1" dirty="0" err="1"/>
              <a:t>antichità</a:t>
            </a:r>
            <a:r>
              <a:rPr lang="en-US" dirty="0"/>
              <a:t>, Serie V (1922) 19: 459–88;</a:t>
            </a:r>
            <a:r>
              <a:rPr lang="en-US" baseline="0" dirty="0"/>
              <a:t> page </a:t>
            </a:r>
            <a:r>
              <a:rPr lang="de-DE" baseline="0" dirty="0"/>
              <a:t>463, figure 3. </a:t>
            </a:r>
          </a:p>
          <a:p>
            <a:endParaRPr lang="de-DE" baseline="0" dirty="0"/>
          </a:p>
          <a:p>
            <a:r>
              <a:rPr lang="de-DE" baseline="0" dirty="0"/>
              <a:t>The lower image comes from </a:t>
            </a:r>
            <a:r>
              <a:rPr lang="en-US" dirty="0"/>
              <a:t>M. Della Corte, “Pompei: </a:t>
            </a:r>
            <a:r>
              <a:rPr lang="en-US" dirty="0" err="1"/>
              <a:t>Scavi</a:t>
            </a:r>
            <a:r>
              <a:rPr lang="en-US" dirty="0"/>
              <a:t> </a:t>
            </a:r>
            <a:r>
              <a:rPr lang="en-US" dirty="0" err="1"/>
              <a:t>eseguiti</a:t>
            </a:r>
            <a:r>
              <a:rPr lang="en-US" dirty="0"/>
              <a:t> da private </a:t>
            </a:r>
            <a:r>
              <a:rPr lang="en-US" dirty="0" err="1"/>
              <a:t>nel</a:t>
            </a:r>
            <a:r>
              <a:rPr lang="en-US" dirty="0"/>
              <a:t> </a:t>
            </a:r>
            <a:r>
              <a:rPr lang="en-US" dirty="0" err="1"/>
              <a:t>territorio</a:t>
            </a:r>
            <a:r>
              <a:rPr lang="en-US" dirty="0"/>
              <a:t> </a:t>
            </a:r>
            <a:r>
              <a:rPr lang="en-US" dirty="0" err="1"/>
              <a:t>Pompeiano</a:t>
            </a:r>
            <a:r>
              <a:rPr lang="en-US" dirty="0"/>
              <a:t>,” </a:t>
            </a:r>
            <a:r>
              <a:rPr lang="en-US" i="1" dirty="0" err="1"/>
              <a:t>Notizie</a:t>
            </a:r>
            <a:r>
              <a:rPr lang="en-US" i="1" dirty="0"/>
              <a:t> </a:t>
            </a:r>
            <a:r>
              <a:rPr lang="en-US" i="1" dirty="0" err="1"/>
              <a:t>degli</a:t>
            </a:r>
            <a:r>
              <a:rPr lang="en-US" i="1" dirty="0"/>
              <a:t> </a:t>
            </a:r>
            <a:r>
              <a:rPr lang="en-US" i="1" dirty="0" err="1"/>
              <a:t>scavi</a:t>
            </a:r>
            <a:r>
              <a:rPr lang="en-US" i="1" dirty="0"/>
              <a:t> di </a:t>
            </a:r>
            <a:r>
              <a:rPr lang="en-US" i="1" dirty="0" err="1"/>
              <a:t>antichità</a:t>
            </a:r>
            <a:r>
              <a:rPr lang="en-US" dirty="0"/>
              <a:t>, Serie V (1923) 20: 277;</a:t>
            </a:r>
            <a:r>
              <a:rPr lang="en-US" baseline="0" dirty="0"/>
              <a:t> page </a:t>
            </a:r>
            <a:r>
              <a:rPr lang="is-IS" baseline="0" dirty="0"/>
              <a:t>277, figure 4.</a:t>
            </a:r>
            <a:endParaRPr lang="en-US" dirty="0"/>
          </a:p>
          <a:p>
            <a:endParaRPr lang="en-US" dirty="0"/>
          </a:p>
          <a:p>
            <a:r>
              <a:rPr lang="en-US" dirty="0"/>
              <a:t>top: mdc19224633c; bottom: mdc19232774c</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258591016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depicts a man with his arms bound behind his back. This gilt bronze artifact was photographed at the Spartacus Exhibit, a temporary display at the Ara </a:t>
            </a:r>
            <a:r>
              <a:rPr lang="en-US" dirty="0" err="1"/>
              <a:t>Pacis</a:t>
            </a:r>
            <a:r>
              <a:rPr lang="en-US" dirty="0"/>
              <a:t> in Rome.</a:t>
            </a:r>
          </a:p>
          <a:p>
            <a:endParaRPr lang="en-US" dirty="0"/>
          </a:p>
          <a:p>
            <a:r>
              <a:rPr lang="en-US" dirty="0"/>
              <a:t>tb0518173930c</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5599669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provides another illustration of the bonds associated with imprisonment. Three men, connected by manacles around their necks, are led by their warden. This relief</a:t>
            </a:r>
            <a:r>
              <a:rPr lang="en-US" baseline="0" dirty="0"/>
              <a:t> </a:t>
            </a:r>
            <a:r>
              <a:rPr lang="en-US" dirty="0"/>
              <a:t>was photographed at the Istanbul Archaeological Museum.</a:t>
            </a:r>
          </a:p>
          <a:p>
            <a:endParaRPr lang="en-US" dirty="0"/>
          </a:p>
          <a:p>
            <a:r>
              <a:rPr lang="en-US" dirty="0"/>
              <a:t>tb122922407</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51497333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Walters Art Museum in Baltimore.</a:t>
            </a:r>
          </a:p>
          <a:p>
            <a:endParaRPr lang="en-US" dirty="0"/>
          </a:p>
          <a:p>
            <a:r>
              <a:rPr lang="en-US" dirty="0"/>
              <a:t>adr1311245416</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393913138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text shown here is a homily that includes quotes from both</a:t>
            </a:r>
            <a:r>
              <a:rPr lang="en-US" baseline="0" dirty="0"/>
              <a:t> the Old and New Testaments. </a:t>
            </a:r>
            <a:r>
              <a:rPr lang="en-US" dirty="0"/>
              <a:t>The description given by the University of Michigan website is as follows: “Fragment of a Christian hortatory text, perhaps a congregation epistle, sermon or homily, with citations from the Bible (</a:t>
            </a:r>
            <a:r>
              <a:rPr lang="en-US" dirty="0" err="1"/>
              <a:t>Matth</a:t>
            </a:r>
            <a:r>
              <a:rPr lang="en-US" dirty="0"/>
              <a:t>. 3, 12 = Luke 3, 17; Jeremias 18, 3-6) and saint Paul (1 Cor. 3, 13); the theme is Man in front of the Last Judgment.” This image comes from Advanced Papyrological Information System, University of Michigan, and is in the public domain: Source:</a:t>
            </a:r>
            <a:r>
              <a:rPr lang="en-US" baseline="0" dirty="0"/>
              <a:t> https://quod.lib.umich.edu/a/apis/x-2042/3689r.tif.</a:t>
            </a:r>
          </a:p>
          <a:p>
            <a:endParaRPr lang="en-US" baseline="0" dirty="0"/>
          </a:p>
          <a:p>
            <a:r>
              <a:rPr lang="en-US" baseline="0" dirty="0"/>
              <a:t>apisum20423689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144725886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holds up love as the highest motivation for preaching the gospel</a:t>
            </a:r>
            <a:r>
              <a:rPr lang="en-US" baseline="0" dirty="0"/>
              <a:t> of Jesus Christ. Paul does not state if the love is for him or for God; perhaps its most important facet is that it is selfless, acting as a foil here to the “selfish ambition” of those who preach the gospel for baser purposes. The modern art in this photo is constructed of the four Hebrew letters spelling out “love” (Heb. </a:t>
            </a:r>
            <a:r>
              <a:rPr lang="he-IL" baseline="0" dirty="0"/>
              <a:t>אהבה</a:t>
            </a:r>
            <a:r>
              <a:rPr lang="en-US" baseline="0" dirty="0"/>
              <a:t>). It was created in 1977 by Robert Indiana, and was photographed at the Israel Museum in Jerusalem. </a:t>
            </a:r>
            <a:r>
              <a:rPr lang="en-US" dirty="0"/>
              <a:t>This image comes from Ana Paula </a:t>
            </a:r>
            <a:r>
              <a:rPr lang="en-US" dirty="0" err="1"/>
              <a:t>Hirama</a:t>
            </a:r>
            <a:r>
              <a:rPr lang="en-US" dirty="0"/>
              <a:t> and is licensed under CC BY-SA 2.0, via Wikimedia Commons: https://commons.wikimedia.org/wiki/File:Jerusalem_IMG_4789_(5171811397).jpg.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wiki102420101648</a:t>
            </a:r>
          </a:p>
        </p:txBody>
      </p:sp>
    </p:spTree>
    <p:extLst>
      <p:ext uri="{BB962C8B-B14F-4D97-AF65-F5344CB8AC3E}">
        <p14:creationId xmlns:p14="http://schemas.microsoft.com/office/powerpoint/2010/main" val="3100265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10/17/2023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4018955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643A83-CC93-44D9-BC3E-EFDFB76602A7}" type="datetimeFigureOut">
              <a:rPr lang="en-US" smtClean="0"/>
              <a:t>10/17/2023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141185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0" y="6519672"/>
            <a:ext cx="8074152" cy="338328"/>
          </a:xfrm>
          <a:solidFill>
            <a:schemeClr val="bg1"/>
          </a:solidFill>
        </p:spPr>
        <p:txBody>
          <a:bodyPr>
            <a:spAutoFit/>
          </a:bodyPr>
          <a:lstStyle>
            <a:lvl1pPr marL="0" indent="0">
              <a:spcBef>
                <a:spcPts val="0"/>
              </a:spcBef>
              <a:buNone/>
              <a:defRPr sz="1600"/>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chemeClr val="bg1"/>
          </a:solidFill>
        </p:spPr>
        <p:txBody>
          <a:bodyPr>
            <a:spAutoFit/>
          </a:bodyPr>
          <a:lstStyle>
            <a:lvl1pPr marL="342900" indent="-342900" algn="r">
              <a:spcBef>
                <a:spcPts val="0"/>
              </a:spcBef>
              <a:buFont typeface="+mj-lt"/>
              <a:buNone/>
              <a:defRPr lang="en-US" sz="1600" kern="1200" dirty="0">
                <a:solidFill>
                  <a:schemeClr val="tx1"/>
                </a:solidFill>
                <a:latin typeface="+mn-lt"/>
                <a:ea typeface="+mn-ea"/>
                <a:cs typeface="+mn-cs"/>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5760"/>
          </a:xfrm>
          <a:solidFill>
            <a:schemeClr val="bg1"/>
          </a:solidFill>
        </p:spPr>
        <p:txBody>
          <a:bodyPr anchor="t" anchorCtr="0">
            <a:spAutoFit/>
          </a:bodyPr>
          <a:lstStyle>
            <a:lvl1pPr marL="0" algn="l" defTabSz="914400" rtl="0" eaLnBrk="1" fontAlgn="base" latinLnBrk="0" hangingPunct="1">
              <a:spcBef>
                <a:spcPct val="0"/>
              </a:spcBef>
              <a:spcAft>
                <a:spcPct val="0"/>
              </a:spcAft>
              <a:defRPr lang="en-US" sz="1800" i="1" kern="1200" dirty="0">
                <a:solidFill>
                  <a:schemeClr val="tx1"/>
                </a:solidFill>
                <a:effectLst>
                  <a:glow rad="76200">
                    <a:schemeClr val="bg1">
                      <a:alpha val="60000"/>
                    </a:schemeClr>
                  </a:glow>
                </a:effectLst>
                <a:latin typeface="Calibri" pitchFamily="34" charset="0"/>
                <a:ea typeface="+mn-ea"/>
                <a:cs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544840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10/17/2023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 id="2147483705" r:id="rId4"/>
    <p:sldLayoutId id="2147483706"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microsoft.com/office/2007/relationships/hdphoto" Target="../media/hdphoto3.wdp"/></Relationships>
</file>

<file path=ppt/slides/_rels/slide102.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94.jpeg"/></Relationships>
</file>

<file path=ppt/slides/_rels/slide103.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microsoft.com/office/2007/relationships/hdphoto" Target="../media/hdphoto4.wdp"/></Relationships>
</file>

<file path=ppt/slides/_rels/slide105.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25.jpeg"/></Relationships>
</file>

<file path=ppt/slides/_rels/slide131.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microsoft.com/office/2007/relationships/hdphoto" Target="../media/hdphoto2.wdp"/></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87.jpg"/></Relationships>
</file>

<file path=ppt/slides/_rels/slide95.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9B83A1-0FC1-4ED3-90DC-21B01C8827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Philippians 1</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41030440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Capital inscribed with a cross, near Basilica A in Philippi</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Paul and Timothy, slaves of Christ Jesus, to all the saints in Christ Jesus who are at Philippi</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44962889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mans face&#10;&#10;Description automatically generated">
            <a:extLst>
              <a:ext uri="{FF2B5EF4-FFF2-40B4-BE49-F238E27FC236}">
                <a16:creationId xmlns:a16="http://schemas.microsoft.com/office/drawing/2014/main" id="{8C4A3483-AC96-4969-9AC3-B4E94289D9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0492" y="0"/>
            <a:ext cx="5843016" cy="6858000"/>
          </a:xfrm>
          <a:prstGeom prst="rect">
            <a:avLst/>
          </a:prstGeom>
        </p:spPr>
      </p:pic>
      <p:sp>
        <p:nvSpPr>
          <p:cNvPr id="3" name="Text Placeholder 2"/>
          <p:cNvSpPr>
            <a:spLocks noGrp="1"/>
          </p:cNvSpPr>
          <p:nvPr>
            <p:ph type="body" sz="quarter" idx="10"/>
          </p:nvPr>
        </p:nvSpPr>
        <p:spPr/>
        <p:txBody>
          <a:bodyPr/>
          <a:lstStyle/>
          <a:p>
            <a:r>
              <a:rPr lang="en-US" dirty="0"/>
              <a:t>Ceramic theatrical mask, Greco-Roman period</a:t>
            </a:r>
          </a:p>
        </p:txBody>
      </p:sp>
      <p:sp>
        <p:nvSpPr>
          <p:cNvPr id="4" name="Text Placeholder 3"/>
          <p:cNvSpPr>
            <a:spLocks noGrp="1"/>
          </p:cNvSpPr>
          <p:nvPr>
            <p:ph type="body" sz="quarter" idx="12"/>
          </p:nvPr>
        </p:nvSpPr>
        <p:spPr/>
        <p:txBody>
          <a:bodyPr/>
          <a:lstStyle/>
          <a:p>
            <a:r>
              <a:rPr lang="en-US" dirty="0"/>
              <a:t>1:17</a:t>
            </a:r>
          </a:p>
        </p:txBody>
      </p:sp>
      <p:sp>
        <p:nvSpPr>
          <p:cNvPr id="2" name="Title 1"/>
          <p:cNvSpPr>
            <a:spLocks noGrp="1"/>
          </p:cNvSpPr>
          <p:nvPr>
            <p:ph type="title"/>
          </p:nvPr>
        </p:nvSpPr>
        <p:spPr/>
        <p:txBody>
          <a:bodyPr/>
          <a:lstStyle/>
          <a:p>
            <a:r>
              <a:rPr lang="en-US" dirty="0"/>
              <a:t>The others do it from selfish ambition . . . thinking to cause me distress</a:t>
            </a:r>
          </a:p>
        </p:txBody>
      </p:sp>
    </p:spTree>
    <p:extLst>
      <p:ext uri="{BB962C8B-B14F-4D97-AF65-F5344CB8AC3E}">
        <p14:creationId xmlns:p14="http://schemas.microsoft.com/office/powerpoint/2010/main" val="410597495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3 Museums 2014\Israel Museums\Eretz Israel Museum\Glass Pavilion\Mold-blown glass beaker with Greek inscription, Enjoy and be happy, 1st-2nd c AD, tb031114557.jpg">
            <a:extLst>
              <a:ext uri="{FF2B5EF4-FFF2-40B4-BE49-F238E27FC236}">
                <a16:creationId xmlns:a16="http://schemas.microsoft.com/office/drawing/2014/main" id="{D4AA40F3-3894-4999-9BCE-22344C89E15E}"/>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7075" b="15272"/>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Mold-blown glass beaker with Greek inscription, “Rejoice!,” 1st–2nd centuries AD</a:t>
            </a:r>
          </a:p>
        </p:txBody>
      </p:sp>
      <p:sp>
        <p:nvSpPr>
          <p:cNvPr id="4" name="Text Placeholder 3"/>
          <p:cNvSpPr>
            <a:spLocks noGrp="1"/>
          </p:cNvSpPr>
          <p:nvPr>
            <p:ph type="body" sz="quarter" idx="12"/>
          </p:nvPr>
        </p:nvSpPr>
        <p:spPr/>
        <p:txBody>
          <a:bodyPr/>
          <a:lstStyle/>
          <a:p>
            <a:r>
              <a:rPr lang="en-US" dirty="0"/>
              <a:t>1:18</a:t>
            </a:r>
          </a:p>
        </p:txBody>
      </p:sp>
      <p:sp>
        <p:nvSpPr>
          <p:cNvPr id="2" name="Title 1"/>
          <p:cNvSpPr>
            <a:spLocks noGrp="1"/>
          </p:cNvSpPr>
          <p:nvPr>
            <p:ph type="title"/>
          </p:nvPr>
        </p:nvSpPr>
        <p:spPr/>
        <p:txBody>
          <a:bodyPr/>
          <a:lstStyle/>
          <a:p>
            <a:r>
              <a:rPr lang="en-US" dirty="0"/>
              <a:t>Whether in pretense or in truth, Christ is proclaimed, and in this I rejoice</a:t>
            </a:r>
          </a:p>
        </p:txBody>
      </p:sp>
    </p:spTree>
    <p:extLst>
      <p:ext uri="{BB962C8B-B14F-4D97-AF65-F5344CB8AC3E}">
        <p14:creationId xmlns:p14="http://schemas.microsoft.com/office/powerpoint/2010/main" val="366450259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able, cup, indoor, sitting&#10;&#10;Description automatically generated">
            <a:extLst>
              <a:ext uri="{FF2B5EF4-FFF2-40B4-BE49-F238E27FC236}">
                <a16:creationId xmlns:a16="http://schemas.microsoft.com/office/drawing/2014/main" id="{9CCFD4AD-0BFD-481B-85B3-DC68E59BF8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7" name="Group 6"/>
          <p:cNvGrpSpPr/>
          <p:nvPr/>
        </p:nvGrpSpPr>
        <p:grpSpPr>
          <a:xfrm>
            <a:off x="0" y="0"/>
            <a:ext cx="9144000" cy="6858000"/>
            <a:chOff x="0" y="0"/>
            <a:chExt cx="9144000" cy="6858000"/>
          </a:xfrm>
        </p:grpSpPr>
        <p:pic>
          <p:nvPicPr>
            <p:cNvPr id="8194" name="Picture 2" descr="C:\Users\Kris\Documents\Bolen\03 Museums 2014\Israel Museums\Eretz Israel Museum\Glass Pavilion\Mold-blown glass beaker with Greek inscription, Enjoy and be happy, 1st-2nd c AD, tb031114557.jpg"/>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t="7075" b="15272"/>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Freeform 4"/>
            <p:cNvSpPr/>
            <p:nvPr/>
          </p:nvSpPr>
          <p:spPr>
            <a:xfrm>
              <a:off x="3302000" y="3644900"/>
              <a:ext cx="514350" cy="679450"/>
            </a:xfrm>
            <a:custGeom>
              <a:avLst/>
              <a:gdLst>
                <a:gd name="connsiteX0" fmla="*/ 0 w 514350"/>
                <a:gd name="connsiteY0" fmla="*/ 0 h 679450"/>
                <a:gd name="connsiteX1" fmla="*/ 254000 w 514350"/>
                <a:gd name="connsiteY1" fmla="*/ 342900 h 679450"/>
                <a:gd name="connsiteX2" fmla="*/ 444500 w 514350"/>
                <a:gd name="connsiteY2" fmla="*/ 12700 h 679450"/>
                <a:gd name="connsiteX3" fmla="*/ 69850 w 514350"/>
                <a:gd name="connsiteY3" fmla="*/ 679450 h 679450"/>
                <a:gd name="connsiteX4" fmla="*/ 254000 w 514350"/>
                <a:gd name="connsiteY4" fmla="*/ 349250 h 679450"/>
                <a:gd name="connsiteX5" fmla="*/ 514350 w 514350"/>
                <a:gd name="connsiteY5" fmla="*/ 666750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0" h="679450">
                  <a:moveTo>
                    <a:pt x="0" y="0"/>
                  </a:moveTo>
                  <a:lnTo>
                    <a:pt x="254000" y="342900"/>
                  </a:lnTo>
                  <a:lnTo>
                    <a:pt x="444500" y="12700"/>
                  </a:lnTo>
                  <a:lnTo>
                    <a:pt x="69850" y="679450"/>
                  </a:lnTo>
                  <a:lnTo>
                    <a:pt x="254000" y="349250"/>
                  </a:lnTo>
                  <a:lnTo>
                    <a:pt x="514350" y="666750"/>
                  </a:ln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3985419" y="3613150"/>
              <a:ext cx="550861" cy="804862"/>
            </a:xfrm>
            <a:custGeom>
              <a:avLst/>
              <a:gdLst>
                <a:gd name="connsiteX0" fmla="*/ 0 w 603250"/>
                <a:gd name="connsiteY0" fmla="*/ 673100 h 857250"/>
                <a:gd name="connsiteX1" fmla="*/ 292100 w 603250"/>
                <a:gd name="connsiteY1" fmla="*/ 0 h 857250"/>
                <a:gd name="connsiteX2" fmla="*/ 603250 w 603250"/>
                <a:gd name="connsiteY2" fmla="*/ 857250 h 857250"/>
                <a:gd name="connsiteX3" fmla="*/ 120650 w 603250"/>
                <a:gd name="connsiteY3" fmla="*/ 501650 h 857250"/>
                <a:gd name="connsiteX0" fmla="*/ 0 w 550862"/>
                <a:gd name="connsiteY0" fmla="*/ 696912 h 857250"/>
                <a:gd name="connsiteX1" fmla="*/ 239712 w 550862"/>
                <a:gd name="connsiteY1" fmla="*/ 0 h 857250"/>
                <a:gd name="connsiteX2" fmla="*/ 550862 w 550862"/>
                <a:gd name="connsiteY2" fmla="*/ 857250 h 857250"/>
                <a:gd name="connsiteX3" fmla="*/ 68262 w 550862"/>
                <a:gd name="connsiteY3" fmla="*/ 501650 h 857250"/>
                <a:gd name="connsiteX0" fmla="*/ 0 w 567530"/>
                <a:gd name="connsiteY0" fmla="*/ 696912 h 857250"/>
                <a:gd name="connsiteX1" fmla="*/ 256380 w 567530"/>
                <a:gd name="connsiteY1" fmla="*/ 0 h 857250"/>
                <a:gd name="connsiteX2" fmla="*/ 567530 w 567530"/>
                <a:gd name="connsiteY2" fmla="*/ 857250 h 857250"/>
                <a:gd name="connsiteX3" fmla="*/ 84930 w 567530"/>
                <a:gd name="connsiteY3" fmla="*/ 501650 h 857250"/>
                <a:gd name="connsiteX0" fmla="*/ 0 w 550861"/>
                <a:gd name="connsiteY0" fmla="*/ 696912 h 804862"/>
                <a:gd name="connsiteX1" fmla="*/ 256380 w 550861"/>
                <a:gd name="connsiteY1" fmla="*/ 0 h 804862"/>
                <a:gd name="connsiteX2" fmla="*/ 550861 w 550861"/>
                <a:gd name="connsiteY2" fmla="*/ 804862 h 804862"/>
                <a:gd name="connsiteX3" fmla="*/ 84930 w 550861"/>
                <a:gd name="connsiteY3" fmla="*/ 501650 h 804862"/>
              </a:gdLst>
              <a:ahLst/>
              <a:cxnLst>
                <a:cxn ang="0">
                  <a:pos x="connsiteX0" y="connsiteY0"/>
                </a:cxn>
                <a:cxn ang="0">
                  <a:pos x="connsiteX1" y="connsiteY1"/>
                </a:cxn>
                <a:cxn ang="0">
                  <a:pos x="connsiteX2" y="connsiteY2"/>
                </a:cxn>
                <a:cxn ang="0">
                  <a:pos x="connsiteX3" y="connsiteY3"/>
                </a:cxn>
              </a:cxnLst>
              <a:rect l="l" t="t" r="r" b="b"/>
              <a:pathLst>
                <a:path w="550861" h="804862">
                  <a:moveTo>
                    <a:pt x="0" y="696912"/>
                  </a:moveTo>
                  <a:lnTo>
                    <a:pt x="256380" y="0"/>
                  </a:lnTo>
                  <a:lnTo>
                    <a:pt x="550861" y="804862"/>
                  </a:lnTo>
                  <a:lnTo>
                    <a:pt x="84930" y="501650"/>
                  </a:ln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654550" y="3638550"/>
              <a:ext cx="38100" cy="793750"/>
            </a:xfrm>
            <a:custGeom>
              <a:avLst/>
              <a:gdLst>
                <a:gd name="connsiteX0" fmla="*/ 0 w 38100"/>
                <a:gd name="connsiteY0" fmla="*/ 0 h 793750"/>
                <a:gd name="connsiteX1" fmla="*/ 38100 w 38100"/>
                <a:gd name="connsiteY1" fmla="*/ 793750 h 793750"/>
              </a:gdLst>
              <a:ahLst/>
              <a:cxnLst>
                <a:cxn ang="0">
                  <a:pos x="connsiteX0" y="connsiteY0"/>
                </a:cxn>
                <a:cxn ang="0">
                  <a:pos x="connsiteX1" y="connsiteY1"/>
                </a:cxn>
              </a:cxnLst>
              <a:rect l="l" t="t" r="r" b="b"/>
              <a:pathLst>
                <a:path w="38100" h="793750">
                  <a:moveTo>
                    <a:pt x="0" y="0"/>
                  </a:moveTo>
                  <a:lnTo>
                    <a:pt x="38100" y="793750"/>
                  </a:ln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902200" y="3683000"/>
              <a:ext cx="311226" cy="750093"/>
            </a:xfrm>
            <a:custGeom>
              <a:avLst/>
              <a:gdLst>
                <a:gd name="connsiteX0" fmla="*/ 38100 w 311150"/>
                <a:gd name="connsiteY0" fmla="*/ 685800 h 685800"/>
                <a:gd name="connsiteX1" fmla="*/ 0 w 311150"/>
                <a:gd name="connsiteY1" fmla="*/ 0 h 685800"/>
                <a:gd name="connsiteX2" fmla="*/ 311150 w 311150"/>
                <a:gd name="connsiteY2" fmla="*/ 88900 h 685800"/>
                <a:gd name="connsiteX3" fmla="*/ 38100 w 311150"/>
                <a:gd name="connsiteY3" fmla="*/ 260350 h 685800"/>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220"/>
                <a:gd name="connsiteY0" fmla="*/ 750093 h 750093"/>
                <a:gd name="connsiteX1" fmla="*/ 0 w 311220"/>
                <a:gd name="connsiteY1" fmla="*/ 0 h 750093"/>
                <a:gd name="connsiteX2" fmla="*/ 311150 w 311220"/>
                <a:gd name="connsiteY2" fmla="*/ 88900 h 750093"/>
                <a:gd name="connsiteX3" fmla="*/ 38100 w 311220"/>
                <a:gd name="connsiteY3" fmla="*/ 260350 h 750093"/>
                <a:gd name="connsiteX0" fmla="*/ 40481 w 311213"/>
                <a:gd name="connsiteY0" fmla="*/ 750093 h 750093"/>
                <a:gd name="connsiteX1" fmla="*/ 0 w 311213"/>
                <a:gd name="connsiteY1" fmla="*/ 0 h 750093"/>
                <a:gd name="connsiteX2" fmla="*/ 311150 w 311213"/>
                <a:gd name="connsiteY2" fmla="*/ 88900 h 750093"/>
                <a:gd name="connsiteX3" fmla="*/ 16669 w 311213"/>
                <a:gd name="connsiteY3" fmla="*/ 260350 h 750093"/>
                <a:gd name="connsiteX0" fmla="*/ 40481 w 311226"/>
                <a:gd name="connsiteY0" fmla="*/ 750093 h 750093"/>
                <a:gd name="connsiteX1" fmla="*/ 0 w 311226"/>
                <a:gd name="connsiteY1" fmla="*/ 0 h 750093"/>
                <a:gd name="connsiteX2" fmla="*/ 311150 w 311226"/>
                <a:gd name="connsiteY2" fmla="*/ 88900 h 750093"/>
                <a:gd name="connsiteX3" fmla="*/ 16669 w 311226"/>
                <a:gd name="connsiteY3" fmla="*/ 260350 h 750093"/>
              </a:gdLst>
              <a:ahLst/>
              <a:cxnLst>
                <a:cxn ang="0">
                  <a:pos x="connsiteX0" y="connsiteY0"/>
                </a:cxn>
                <a:cxn ang="0">
                  <a:pos x="connsiteX1" y="connsiteY1"/>
                </a:cxn>
                <a:cxn ang="0">
                  <a:pos x="connsiteX2" y="connsiteY2"/>
                </a:cxn>
                <a:cxn ang="0">
                  <a:pos x="connsiteX3" y="connsiteY3"/>
                </a:cxn>
              </a:cxnLst>
              <a:rect l="l" t="t" r="r" b="b"/>
              <a:pathLst>
                <a:path w="311226" h="750093">
                  <a:moveTo>
                    <a:pt x="40481" y="750093"/>
                  </a:moveTo>
                  <a:lnTo>
                    <a:pt x="0" y="0"/>
                  </a:lnTo>
                  <a:cubicBezTo>
                    <a:pt x="160867" y="3439"/>
                    <a:pt x="307446" y="23549"/>
                    <a:pt x="311150" y="88900"/>
                  </a:cubicBezTo>
                  <a:cubicBezTo>
                    <a:pt x="315383" y="196056"/>
                    <a:pt x="143404" y="241300"/>
                    <a:pt x="16669" y="260350"/>
                  </a:cubicBez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5245100" y="3622676"/>
              <a:ext cx="419100" cy="562158"/>
            </a:xfrm>
            <a:custGeom>
              <a:avLst/>
              <a:gdLst>
                <a:gd name="connsiteX0" fmla="*/ 374650 w 419100"/>
                <a:gd name="connsiteY0" fmla="*/ 0 h 590550"/>
                <a:gd name="connsiteX1" fmla="*/ 0 w 419100"/>
                <a:gd name="connsiteY1" fmla="*/ 406400 h 590550"/>
                <a:gd name="connsiteX2" fmla="*/ 412750 w 419100"/>
                <a:gd name="connsiteY2" fmla="*/ 330200 h 590550"/>
                <a:gd name="connsiteX3" fmla="*/ 6350 w 419100"/>
                <a:gd name="connsiteY3" fmla="*/ 406400 h 590550"/>
                <a:gd name="connsiteX4" fmla="*/ 419100 w 419100"/>
                <a:gd name="connsiteY4" fmla="*/ 590550 h 590550"/>
                <a:gd name="connsiteX0" fmla="*/ 374650 w 419100"/>
                <a:gd name="connsiteY0" fmla="*/ 0 h 590550"/>
                <a:gd name="connsiteX1" fmla="*/ 0 w 419100"/>
                <a:gd name="connsiteY1" fmla="*/ 406400 h 590550"/>
                <a:gd name="connsiteX2" fmla="*/ 412750 w 419100"/>
                <a:gd name="connsiteY2" fmla="*/ 330200 h 590550"/>
                <a:gd name="connsiteX3" fmla="*/ 6350 w 419100"/>
                <a:gd name="connsiteY3" fmla="*/ 406400 h 590550"/>
                <a:gd name="connsiteX4" fmla="*/ 419100 w 419100"/>
                <a:gd name="connsiteY4" fmla="*/ 590550 h 590550"/>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84175 w 419100"/>
                <a:gd name="connsiteY0" fmla="*/ 0 h 562158"/>
                <a:gd name="connsiteX1" fmla="*/ 0 w 419100"/>
                <a:gd name="connsiteY1" fmla="*/ 377825 h 562158"/>
                <a:gd name="connsiteX2" fmla="*/ 412750 w 419100"/>
                <a:gd name="connsiteY2" fmla="*/ 301625 h 562158"/>
                <a:gd name="connsiteX3" fmla="*/ 6350 w 419100"/>
                <a:gd name="connsiteY3" fmla="*/ 377825 h 562158"/>
                <a:gd name="connsiteX4" fmla="*/ 419100 w 419100"/>
                <a:gd name="connsiteY4" fmla="*/ 561975 h 562158"/>
                <a:gd name="connsiteX0" fmla="*/ 384175 w 419100"/>
                <a:gd name="connsiteY0" fmla="*/ 0 h 562158"/>
                <a:gd name="connsiteX1" fmla="*/ 0 w 419100"/>
                <a:gd name="connsiteY1" fmla="*/ 377825 h 562158"/>
                <a:gd name="connsiteX2" fmla="*/ 412750 w 419100"/>
                <a:gd name="connsiteY2" fmla="*/ 301625 h 562158"/>
                <a:gd name="connsiteX3" fmla="*/ 6350 w 419100"/>
                <a:gd name="connsiteY3" fmla="*/ 377825 h 562158"/>
                <a:gd name="connsiteX4" fmla="*/ 419100 w 419100"/>
                <a:gd name="connsiteY4" fmla="*/ 561975 h 56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100" h="562158">
                  <a:moveTo>
                    <a:pt x="384175" y="0"/>
                  </a:moveTo>
                  <a:cubicBezTo>
                    <a:pt x="94986" y="87842"/>
                    <a:pt x="1058" y="173301"/>
                    <a:pt x="0" y="377825"/>
                  </a:cubicBezTo>
                  <a:lnTo>
                    <a:pt x="412750" y="301625"/>
                  </a:lnTo>
                  <a:lnTo>
                    <a:pt x="6350" y="377825"/>
                  </a:lnTo>
                  <a:cubicBezTo>
                    <a:pt x="5821" y="534458"/>
                    <a:pt x="98161" y="564886"/>
                    <a:pt x="419100" y="561975"/>
                  </a:cubicBezTo>
                </a:path>
              </a:pathLst>
            </a:custGeom>
            <a:noFill/>
            <a:ln w="44450" cap="rnd">
              <a:solidFill>
                <a:srgbClr val="01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 Placeholder 2"/>
          <p:cNvSpPr>
            <a:spLocks noGrp="1"/>
          </p:cNvSpPr>
          <p:nvPr>
            <p:ph type="body" sz="quarter" idx="10"/>
          </p:nvPr>
        </p:nvSpPr>
        <p:spPr/>
        <p:txBody>
          <a:bodyPr/>
          <a:lstStyle/>
          <a:p>
            <a:r>
              <a:rPr lang="en-US" dirty="0"/>
              <a:t>Mold-blown glass beaker with Greek inscription, “Rejoice!,” 1st–2nd centuries AD</a:t>
            </a:r>
          </a:p>
        </p:txBody>
      </p:sp>
      <p:sp>
        <p:nvSpPr>
          <p:cNvPr id="4" name="Text Placeholder 3"/>
          <p:cNvSpPr>
            <a:spLocks noGrp="1"/>
          </p:cNvSpPr>
          <p:nvPr>
            <p:ph type="body" sz="quarter" idx="12"/>
          </p:nvPr>
        </p:nvSpPr>
        <p:spPr/>
        <p:txBody>
          <a:bodyPr/>
          <a:lstStyle/>
          <a:p>
            <a:r>
              <a:rPr lang="en-US" dirty="0"/>
              <a:t>1:18</a:t>
            </a:r>
          </a:p>
        </p:txBody>
      </p:sp>
      <p:sp>
        <p:nvSpPr>
          <p:cNvPr id="2" name="Title 1"/>
          <p:cNvSpPr>
            <a:spLocks noGrp="1"/>
          </p:cNvSpPr>
          <p:nvPr>
            <p:ph type="title"/>
          </p:nvPr>
        </p:nvSpPr>
        <p:spPr/>
        <p:txBody>
          <a:bodyPr/>
          <a:lstStyle/>
          <a:p>
            <a:r>
              <a:rPr lang="en-US" dirty="0"/>
              <a:t>Whether in pretense or in truth, Christ is proclaimed, and in this I rejoice</a:t>
            </a:r>
          </a:p>
        </p:txBody>
      </p:sp>
    </p:spTree>
    <p:extLst>
      <p:ext uri="{BB962C8B-B14F-4D97-AF65-F5344CB8AC3E}">
        <p14:creationId xmlns:p14="http://schemas.microsoft.com/office/powerpoint/2010/main" val="384210353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219F9B-E7F8-4CBF-8341-AD34955583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3" name="Text Placeholder 2"/>
          <p:cNvSpPr>
            <a:spLocks noGrp="1"/>
          </p:cNvSpPr>
          <p:nvPr>
            <p:ph type="body" sz="quarter" idx="10"/>
          </p:nvPr>
        </p:nvSpPr>
        <p:spPr/>
        <p:txBody>
          <a:bodyPr/>
          <a:lstStyle/>
          <a:p>
            <a:r>
              <a:rPr lang="en-US" dirty="0"/>
              <a:t>Painting of Paul freed from prison after the earthquake, from the St. Lydia Chapel in Philippi</a:t>
            </a:r>
          </a:p>
        </p:txBody>
      </p:sp>
      <p:sp>
        <p:nvSpPr>
          <p:cNvPr id="4" name="Text Placeholder 3"/>
          <p:cNvSpPr>
            <a:spLocks noGrp="1"/>
          </p:cNvSpPr>
          <p:nvPr>
            <p:ph type="body" sz="quarter" idx="12"/>
          </p:nvPr>
        </p:nvSpPr>
        <p:spPr/>
        <p:txBody>
          <a:bodyPr/>
          <a:lstStyle/>
          <a:p>
            <a:r>
              <a:rPr lang="en-US" dirty="0"/>
              <a:t>1:19</a:t>
            </a:r>
          </a:p>
        </p:txBody>
      </p:sp>
      <p:sp>
        <p:nvSpPr>
          <p:cNvPr id="2" name="Title 1"/>
          <p:cNvSpPr>
            <a:spLocks noGrp="1"/>
          </p:cNvSpPr>
          <p:nvPr>
            <p:ph type="title"/>
          </p:nvPr>
        </p:nvSpPr>
        <p:spPr/>
        <p:txBody>
          <a:bodyPr/>
          <a:lstStyle/>
          <a:p>
            <a:r>
              <a:rPr lang="en-US" dirty="0"/>
              <a:t>For I know that this will turn out for my salvation, through your prayers . . .</a:t>
            </a:r>
          </a:p>
        </p:txBody>
      </p:sp>
    </p:spTree>
    <p:extLst>
      <p:ext uri="{BB962C8B-B14F-4D97-AF65-F5344CB8AC3E}">
        <p14:creationId xmlns:p14="http://schemas.microsoft.com/office/powerpoint/2010/main" val="363824906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BB94230-12C7-CE42-BD97-C4CC1D01656D}"/>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145000"/>
                    </a14:imgEffect>
                    <a14:imgEffect>
                      <a14:brightnessContrast bright="-7000" contrast="11000"/>
                    </a14:imgEffect>
                  </a14:imgLayer>
                </a14:imgProps>
              </a:ext>
              <a:ext uri="{28A0092B-C50C-407E-A947-70E740481C1C}">
                <a14:useLocalDpi xmlns:a14="http://schemas.microsoft.com/office/drawing/2010/main" val="0"/>
              </a:ext>
            </a:extLst>
          </a:blip>
          <a:srcRect t="4836"/>
          <a:stretch/>
        </p:blipFill>
        <p:spPr>
          <a:xfrm>
            <a:off x="0" y="0"/>
            <a:ext cx="9144000" cy="6519446"/>
          </a:xfrm>
          <a:prstGeom prst="rect">
            <a:avLst/>
          </a:prstGeom>
        </p:spPr>
      </p:pic>
      <p:sp>
        <p:nvSpPr>
          <p:cNvPr id="2" name="Text Placeholder 1"/>
          <p:cNvSpPr>
            <a:spLocks noGrp="1"/>
          </p:cNvSpPr>
          <p:nvPr>
            <p:ph type="body" sz="quarter" idx="10"/>
          </p:nvPr>
        </p:nvSpPr>
        <p:spPr/>
        <p:txBody>
          <a:bodyPr/>
          <a:lstStyle/>
          <a:p>
            <a:r>
              <a:rPr lang="en-US" dirty="0"/>
              <a:t>“For the salvation of </a:t>
            </a:r>
            <a:r>
              <a:rPr lang="en-US" dirty="0" err="1"/>
              <a:t>Selbanos</a:t>
            </a:r>
            <a:r>
              <a:rPr lang="en-US" dirty="0"/>
              <a:t> and </a:t>
            </a:r>
            <a:r>
              <a:rPr lang="en-US" dirty="0" err="1"/>
              <a:t>Nonias</a:t>
            </a:r>
            <a:r>
              <a:rPr lang="en-US" dirty="0"/>
              <a:t>” mosaic at Caesarea, Byzantine period</a:t>
            </a:r>
          </a:p>
        </p:txBody>
      </p:sp>
      <p:sp>
        <p:nvSpPr>
          <p:cNvPr id="3" name="Text Placeholder 2"/>
          <p:cNvSpPr>
            <a:spLocks noGrp="1"/>
          </p:cNvSpPr>
          <p:nvPr>
            <p:ph type="body" sz="quarter" idx="12"/>
          </p:nvPr>
        </p:nvSpPr>
        <p:spPr/>
        <p:txBody>
          <a:bodyPr/>
          <a:lstStyle/>
          <a:p>
            <a:r>
              <a:rPr lang="el-GR" dirty="0"/>
              <a:t>1</a:t>
            </a:r>
            <a:r>
              <a:rPr lang="en-US" dirty="0"/>
              <a:t>:19</a:t>
            </a:r>
          </a:p>
        </p:txBody>
      </p:sp>
      <p:sp>
        <p:nvSpPr>
          <p:cNvPr id="4" name="Title 3"/>
          <p:cNvSpPr>
            <a:spLocks noGrp="1"/>
          </p:cNvSpPr>
          <p:nvPr>
            <p:ph type="title"/>
          </p:nvPr>
        </p:nvSpPr>
        <p:spPr/>
        <p:txBody>
          <a:bodyPr/>
          <a:lstStyle/>
          <a:p>
            <a:r>
              <a:rPr lang="en-US" dirty="0"/>
              <a:t>For I know that this will turn out for my salvation, through your prayers . . .</a:t>
            </a:r>
          </a:p>
        </p:txBody>
      </p:sp>
    </p:spTree>
    <p:extLst>
      <p:ext uri="{BB962C8B-B14F-4D97-AF65-F5344CB8AC3E}">
        <p14:creationId xmlns:p14="http://schemas.microsoft.com/office/powerpoint/2010/main" val="380352622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stone building&#10;&#10;Description automatically generated">
            <a:extLst>
              <a:ext uri="{FF2B5EF4-FFF2-40B4-BE49-F238E27FC236}">
                <a16:creationId xmlns:a16="http://schemas.microsoft.com/office/drawing/2014/main" id="{3F20E7E1-C4DE-4AC4-AA61-C6D296F4ED38}"/>
              </a:ext>
            </a:extLst>
          </p:cNvPr>
          <p:cNvPicPr>
            <a:picLocks noChangeAspect="1"/>
          </p:cNvPicPr>
          <p:nvPr/>
        </p:nvPicPr>
        <p:blipFill rotWithShape="1">
          <a:blip r:embed="rId3">
            <a:extLst>
              <a:ext uri="{28A0092B-C50C-407E-A947-70E740481C1C}">
                <a14:useLocalDpi xmlns:a14="http://schemas.microsoft.com/office/drawing/2010/main" val="0"/>
              </a:ext>
            </a:extLst>
          </a:blip>
          <a:srcRect b="400"/>
          <a:stretch/>
        </p:blipFill>
        <p:spPr>
          <a:xfrm>
            <a:off x="0" y="-1"/>
            <a:ext cx="9144000" cy="6858001"/>
          </a:xfrm>
          <a:prstGeom prst="rect">
            <a:avLst/>
          </a:prstGeom>
        </p:spPr>
      </p:pic>
      <p:sp>
        <p:nvSpPr>
          <p:cNvPr id="15" name="Text Placeholder 14">
            <a:extLst>
              <a:ext uri="{FF2B5EF4-FFF2-40B4-BE49-F238E27FC236}">
                <a16:creationId xmlns:a16="http://schemas.microsoft.com/office/drawing/2014/main" id="{E3B6ECBC-2E13-458D-B2B9-43EADBC2207C}"/>
              </a:ext>
            </a:extLst>
          </p:cNvPr>
          <p:cNvSpPr>
            <a:spLocks noGrp="1"/>
          </p:cNvSpPr>
          <p:nvPr>
            <p:ph type="body" sz="quarter" idx="10"/>
          </p:nvPr>
        </p:nvSpPr>
        <p:spPr/>
        <p:txBody>
          <a:bodyPr/>
          <a:lstStyle/>
          <a:p>
            <a:r>
              <a:rPr lang="en-US" dirty="0"/>
              <a:t>Casali altar depicting Trojan war and foundation of Rome, late 2nd century AD</a:t>
            </a:r>
          </a:p>
        </p:txBody>
      </p:sp>
      <p:sp>
        <p:nvSpPr>
          <p:cNvPr id="4" name="Text Placeholder 3"/>
          <p:cNvSpPr>
            <a:spLocks noGrp="1"/>
          </p:cNvSpPr>
          <p:nvPr>
            <p:ph type="body" sz="quarter" idx="12"/>
          </p:nvPr>
        </p:nvSpPr>
        <p:spPr/>
        <p:txBody>
          <a:bodyPr/>
          <a:lstStyle/>
          <a:p>
            <a:r>
              <a:rPr lang="en-US" dirty="0"/>
              <a:t>1:20</a:t>
            </a:r>
          </a:p>
        </p:txBody>
      </p:sp>
      <p:sp>
        <p:nvSpPr>
          <p:cNvPr id="14" name="Title 13">
            <a:extLst>
              <a:ext uri="{FF2B5EF4-FFF2-40B4-BE49-F238E27FC236}">
                <a16:creationId xmlns:a16="http://schemas.microsoft.com/office/drawing/2014/main" id="{620AEE18-C4D9-460C-B97F-6CE79496413B}"/>
              </a:ext>
            </a:extLst>
          </p:cNvPr>
          <p:cNvSpPr>
            <a:spLocks noGrp="1"/>
          </p:cNvSpPr>
          <p:nvPr>
            <p:ph type="title"/>
          </p:nvPr>
        </p:nvSpPr>
        <p:spPr/>
        <p:txBody>
          <a:bodyPr/>
          <a:lstStyle/>
          <a:p>
            <a:r>
              <a:rPr lang="en-US" dirty="0"/>
              <a:t>According to my earnest expectation and hope, that I will not be put to shame in anything</a:t>
            </a:r>
          </a:p>
        </p:txBody>
      </p:sp>
    </p:spTree>
    <p:extLst>
      <p:ext uri="{BB962C8B-B14F-4D97-AF65-F5344CB8AC3E}">
        <p14:creationId xmlns:p14="http://schemas.microsoft.com/office/powerpoint/2010/main" val="148446185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9 Museum\Rome Museums\Vatican Museum\Pio Cristiano\So-called tree sarcophagus, martyrdom of Paul, ca AD 325-350, from hypogeum under St Paul Outside the Walls, tb05121756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8613"/>
            <a:ext cx="9144000" cy="6199187"/>
          </a:xfrm>
          <a:prstGeom prst="rect">
            <a:avLst/>
          </a:prstGeom>
          <a:noFill/>
          <a:extLst>
            <a:ext uri="{909E8E84-426E-40DD-AFC4-6F175D3DCCD1}">
              <a14:hiddenFill xmlns:a14="http://schemas.microsoft.com/office/drawing/2010/main">
                <a:solidFill>
                  <a:srgbClr val="FFFFFF"/>
                </a:solidFill>
              </a14:hiddenFill>
            </a:ext>
          </a:extLst>
        </p:spPr>
      </p:pic>
      <p:sp>
        <p:nvSpPr>
          <p:cNvPr id="15" name="Text Placeholder 14">
            <a:extLst>
              <a:ext uri="{FF2B5EF4-FFF2-40B4-BE49-F238E27FC236}">
                <a16:creationId xmlns:a16="http://schemas.microsoft.com/office/drawing/2014/main" id="{FEB9BF30-E7B0-4416-97E3-8C5C95F59E16}"/>
              </a:ext>
            </a:extLst>
          </p:cNvPr>
          <p:cNvSpPr>
            <a:spLocks noGrp="1"/>
          </p:cNvSpPr>
          <p:nvPr>
            <p:ph type="body" sz="quarter" idx="10"/>
          </p:nvPr>
        </p:nvSpPr>
        <p:spPr/>
        <p:txBody>
          <a:bodyPr/>
          <a:lstStyle/>
          <a:p>
            <a:r>
              <a:rPr lang="en-US" dirty="0"/>
              <a:t>Depiction of the martyrdom of Paul, circa AD 325–350</a:t>
            </a:r>
          </a:p>
        </p:txBody>
      </p:sp>
      <p:sp>
        <p:nvSpPr>
          <p:cNvPr id="4" name="Text Placeholder 3"/>
          <p:cNvSpPr>
            <a:spLocks noGrp="1"/>
          </p:cNvSpPr>
          <p:nvPr>
            <p:ph type="body" sz="quarter" idx="12"/>
          </p:nvPr>
        </p:nvSpPr>
        <p:spPr/>
        <p:txBody>
          <a:bodyPr/>
          <a:lstStyle/>
          <a:p>
            <a:r>
              <a:rPr lang="en-US" dirty="0"/>
              <a:t>1:20</a:t>
            </a:r>
          </a:p>
        </p:txBody>
      </p:sp>
      <p:sp>
        <p:nvSpPr>
          <p:cNvPr id="14" name="Title 13">
            <a:extLst>
              <a:ext uri="{FF2B5EF4-FFF2-40B4-BE49-F238E27FC236}">
                <a16:creationId xmlns:a16="http://schemas.microsoft.com/office/drawing/2014/main" id="{39D47945-E0F4-41C3-9A6B-43B0DAE95493}"/>
              </a:ext>
            </a:extLst>
          </p:cNvPr>
          <p:cNvSpPr>
            <a:spLocks noGrp="1"/>
          </p:cNvSpPr>
          <p:nvPr>
            <p:ph type="title"/>
          </p:nvPr>
        </p:nvSpPr>
        <p:spPr/>
        <p:txBody>
          <a:bodyPr/>
          <a:lstStyle/>
          <a:p>
            <a:r>
              <a:rPr lang="en-US" dirty="0"/>
              <a:t>Even now Christ will be exalted in my body, whether by life or by death</a:t>
            </a:r>
          </a:p>
        </p:txBody>
      </p:sp>
    </p:spTree>
    <p:extLst>
      <p:ext uri="{BB962C8B-B14F-4D97-AF65-F5344CB8AC3E}">
        <p14:creationId xmlns:p14="http://schemas.microsoft.com/office/powerpoint/2010/main" val="410501703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in a room&#10;&#10;Description automatically generated">
            <a:extLst>
              <a:ext uri="{FF2B5EF4-FFF2-40B4-BE49-F238E27FC236}">
                <a16:creationId xmlns:a16="http://schemas.microsoft.com/office/drawing/2014/main" id="{ACE76BA5-FFBA-4E3E-B810-EAB4F93BCF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0312"/>
            <a:ext cx="9144000" cy="6437376"/>
          </a:xfrm>
          <a:prstGeom prst="rect">
            <a:avLst/>
          </a:prstGeom>
        </p:spPr>
      </p:pic>
      <p:sp>
        <p:nvSpPr>
          <p:cNvPr id="3" name="Text Placeholder 2"/>
          <p:cNvSpPr>
            <a:spLocks noGrp="1"/>
          </p:cNvSpPr>
          <p:nvPr>
            <p:ph type="body" sz="quarter" idx="10"/>
          </p:nvPr>
        </p:nvSpPr>
        <p:spPr/>
        <p:txBody>
          <a:bodyPr/>
          <a:lstStyle/>
          <a:p>
            <a:r>
              <a:rPr lang="en-US" i="1" dirty="0"/>
              <a:t>Trial of the Apostle Paul</a:t>
            </a:r>
            <a:r>
              <a:rPr lang="en-US" dirty="0"/>
              <a:t>, by Nikolai </a:t>
            </a:r>
            <a:r>
              <a:rPr lang="en-US" dirty="0" err="1"/>
              <a:t>Bodarevsky</a:t>
            </a:r>
            <a:r>
              <a:rPr lang="en-US" dirty="0"/>
              <a:t>, 1875</a:t>
            </a:r>
          </a:p>
        </p:txBody>
      </p:sp>
      <p:sp>
        <p:nvSpPr>
          <p:cNvPr id="4" name="Text Placeholder 3"/>
          <p:cNvSpPr>
            <a:spLocks noGrp="1"/>
          </p:cNvSpPr>
          <p:nvPr>
            <p:ph type="body" sz="quarter" idx="12"/>
          </p:nvPr>
        </p:nvSpPr>
        <p:spPr/>
        <p:txBody>
          <a:bodyPr/>
          <a:lstStyle/>
          <a:p>
            <a:r>
              <a:rPr lang="en-US" dirty="0"/>
              <a:t>1:20</a:t>
            </a:r>
          </a:p>
        </p:txBody>
      </p:sp>
      <p:sp>
        <p:nvSpPr>
          <p:cNvPr id="2" name="Title 1"/>
          <p:cNvSpPr>
            <a:spLocks noGrp="1"/>
          </p:cNvSpPr>
          <p:nvPr>
            <p:ph type="title"/>
          </p:nvPr>
        </p:nvSpPr>
        <p:spPr/>
        <p:txBody>
          <a:bodyPr/>
          <a:lstStyle/>
          <a:p>
            <a:r>
              <a:rPr lang="en-US" dirty="0"/>
              <a:t>In nothing shall I be put to shame, but that with all boldness . . . Christ shall be magnified</a:t>
            </a:r>
          </a:p>
        </p:txBody>
      </p:sp>
    </p:spTree>
    <p:extLst>
      <p:ext uri="{BB962C8B-B14F-4D97-AF65-F5344CB8AC3E}">
        <p14:creationId xmlns:p14="http://schemas.microsoft.com/office/powerpoint/2010/main" val="264381818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65EEF1-FE5D-BE43-B53D-D576AAACDAD1}"/>
              </a:ext>
            </a:extLst>
          </p:cNvPr>
          <p:cNvPicPr>
            <a:picLocks noChangeAspect="1"/>
          </p:cNvPicPr>
          <p:nvPr/>
        </p:nvPicPr>
        <p:blipFill rotWithShape="1">
          <a:blip r:embed="rId3">
            <a:extLst>
              <a:ext uri="{28A0092B-C50C-407E-A947-70E740481C1C}">
                <a14:useLocalDpi xmlns:a14="http://schemas.microsoft.com/office/drawing/2010/main"/>
              </a:ext>
            </a:extLst>
          </a:blip>
          <a:srcRect t="5443" b="16183"/>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Statue portrait of Claudius, from </a:t>
            </a:r>
            <a:r>
              <a:rPr lang="en-US" dirty="0" err="1"/>
              <a:t>Priverno</a:t>
            </a:r>
            <a:r>
              <a:rPr lang="en-US" dirty="0"/>
              <a:t>, AD 41–54</a:t>
            </a:r>
          </a:p>
        </p:txBody>
      </p:sp>
      <p:sp>
        <p:nvSpPr>
          <p:cNvPr id="4" name="Text Placeholder 3"/>
          <p:cNvSpPr>
            <a:spLocks noGrp="1"/>
          </p:cNvSpPr>
          <p:nvPr>
            <p:ph type="body" sz="quarter" idx="12"/>
          </p:nvPr>
        </p:nvSpPr>
        <p:spPr/>
        <p:txBody>
          <a:bodyPr/>
          <a:lstStyle/>
          <a:p>
            <a:r>
              <a:rPr lang="en-US" dirty="0"/>
              <a:t>1:21</a:t>
            </a:r>
          </a:p>
        </p:txBody>
      </p:sp>
      <p:sp>
        <p:nvSpPr>
          <p:cNvPr id="2" name="Title 1"/>
          <p:cNvSpPr>
            <a:spLocks noGrp="1"/>
          </p:cNvSpPr>
          <p:nvPr>
            <p:ph type="title"/>
          </p:nvPr>
        </p:nvSpPr>
        <p:spPr/>
        <p:txBody>
          <a:bodyPr/>
          <a:lstStyle/>
          <a:p>
            <a:r>
              <a:rPr lang="en-US" dirty="0"/>
              <a:t>For to me, to live is Christ</a:t>
            </a:r>
          </a:p>
        </p:txBody>
      </p:sp>
    </p:spTree>
    <p:extLst>
      <p:ext uri="{BB962C8B-B14F-4D97-AF65-F5344CB8AC3E}">
        <p14:creationId xmlns:p14="http://schemas.microsoft.com/office/powerpoint/2010/main" val="302431011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Burial slab of a slave named “</a:t>
            </a:r>
            <a:r>
              <a:rPr lang="en-US" dirty="0" err="1"/>
              <a:t>Chrestus</a:t>
            </a:r>
            <a:r>
              <a:rPr lang="en-US" dirty="0"/>
              <a:t>,” from Via </a:t>
            </a:r>
            <a:r>
              <a:rPr lang="en-US" dirty="0" err="1"/>
              <a:t>Salarina</a:t>
            </a:r>
            <a:r>
              <a:rPr lang="en-US" dirty="0"/>
              <a:t> in Rome, early 1st century AD</a:t>
            </a:r>
          </a:p>
        </p:txBody>
      </p:sp>
      <p:sp>
        <p:nvSpPr>
          <p:cNvPr id="4" name="Text Placeholder 3"/>
          <p:cNvSpPr>
            <a:spLocks noGrp="1"/>
          </p:cNvSpPr>
          <p:nvPr>
            <p:ph type="body" sz="quarter" idx="12"/>
          </p:nvPr>
        </p:nvSpPr>
        <p:spPr/>
        <p:txBody>
          <a:bodyPr/>
          <a:lstStyle/>
          <a:p>
            <a:r>
              <a:rPr lang="en-US" dirty="0"/>
              <a:t>1:21</a:t>
            </a:r>
          </a:p>
        </p:txBody>
      </p:sp>
      <p:sp>
        <p:nvSpPr>
          <p:cNvPr id="2" name="Title 1"/>
          <p:cNvSpPr>
            <a:spLocks noGrp="1"/>
          </p:cNvSpPr>
          <p:nvPr>
            <p:ph type="title"/>
          </p:nvPr>
        </p:nvSpPr>
        <p:spPr/>
        <p:txBody>
          <a:bodyPr/>
          <a:lstStyle/>
          <a:p>
            <a:r>
              <a:rPr lang="en-US" dirty="0"/>
              <a:t>For to me, to live is Christ</a:t>
            </a:r>
          </a:p>
        </p:txBody>
      </p:sp>
      <p:pic>
        <p:nvPicPr>
          <p:cNvPr id="6" name="Picture 5">
            <a:extLst>
              <a:ext uri="{FF2B5EF4-FFF2-40B4-BE49-F238E27FC236}">
                <a16:creationId xmlns:a16="http://schemas.microsoft.com/office/drawing/2014/main" id="{5E36FB3C-99EA-4845-9134-81BBCAC401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550"/>
            <a:ext cx="9144000" cy="5930900"/>
          </a:xfrm>
          <a:prstGeom prst="rect">
            <a:avLst/>
          </a:prstGeom>
        </p:spPr>
      </p:pic>
    </p:spTree>
    <p:extLst>
      <p:ext uri="{BB962C8B-B14F-4D97-AF65-F5344CB8AC3E}">
        <p14:creationId xmlns:p14="http://schemas.microsoft.com/office/powerpoint/2010/main" val="2430552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Monumental inscription at Philippi with the name “Philippi”</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Paul and Timothy, slaves of Christ Jesus, to all the saints in Christ Jesus who are at Philippi</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128867510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water, standing, ocean, river&#10;&#10;Description automatically generated">
            <a:extLst>
              <a:ext uri="{FF2B5EF4-FFF2-40B4-BE49-F238E27FC236}">
                <a16:creationId xmlns:a16="http://schemas.microsoft.com/office/drawing/2014/main" id="{B8ECB0E2-E2A9-4358-9077-A40E5DA873F1}"/>
              </a:ext>
            </a:extLst>
          </p:cNvPr>
          <p:cNvPicPr>
            <a:picLocks noChangeAspect="1"/>
          </p:cNvPicPr>
          <p:nvPr/>
        </p:nvPicPr>
        <p:blipFill rotWithShape="1">
          <a:blip r:embed="rId3">
            <a:extLst>
              <a:ext uri="{28A0092B-C50C-407E-A947-70E740481C1C}">
                <a14:useLocalDpi xmlns:a14="http://schemas.microsoft.com/office/drawing/2010/main" val="0"/>
              </a:ext>
            </a:extLst>
          </a:blip>
          <a:srcRect l="1826"/>
          <a:stretch/>
        </p:blipFill>
        <p:spPr>
          <a:xfrm>
            <a:off x="-2" y="369329"/>
            <a:ext cx="9144001" cy="6119339"/>
          </a:xfrm>
          <a:prstGeom prst="rect">
            <a:avLst/>
          </a:prstGeom>
        </p:spPr>
      </p:pic>
      <p:sp>
        <p:nvSpPr>
          <p:cNvPr id="3" name="Text Placeholder 2"/>
          <p:cNvSpPr>
            <a:spLocks noGrp="1"/>
          </p:cNvSpPr>
          <p:nvPr>
            <p:ph type="body" sz="quarter" idx="10"/>
          </p:nvPr>
        </p:nvSpPr>
        <p:spPr/>
        <p:txBody>
          <a:bodyPr/>
          <a:lstStyle/>
          <a:p>
            <a:r>
              <a:rPr lang="en-US" i="1" dirty="0"/>
              <a:t>The Plains of Heaven</a:t>
            </a:r>
            <a:r>
              <a:rPr lang="en-US" dirty="0"/>
              <a:t>, by John Martin, circa 1851</a:t>
            </a:r>
          </a:p>
        </p:txBody>
      </p:sp>
      <p:sp>
        <p:nvSpPr>
          <p:cNvPr id="4" name="Text Placeholder 3"/>
          <p:cNvSpPr>
            <a:spLocks noGrp="1"/>
          </p:cNvSpPr>
          <p:nvPr>
            <p:ph type="body" sz="quarter" idx="12"/>
          </p:nvPr>
        </p:nvSpPr>
        <p:spPr/>
        <p:txBody>
          <a:bodyPr/>
          <a:lstStyle/>
          <a:p>
            <a:r>
              <a:rPr lang="en-US" dirty="0"/>
              <a:t>1:21</a:t>
            </a:r>
          </a:p>
        </p:txBody>
      </p:sp>
      <p:sp>
        <p:nvSpPr>
          <p:cNvPr id="2" name="Title 1"/>
          <p:cNvSpPr>
            <a:spLocks noGrp="1"/>
          </p:cNvSpPr>
          <p:nvPr>
            <p:ph type="title"/>
          </p:nvPr>
        </p:nvSpPr>
        <p:spPr/>
        <p:txBody>
          <a:bodyPr/>
          <a:lstStyle/>
          <a:p>
            <a:r>
              <a:rPr lang="en-US" dirty="0"/>
              <a:t>And to die is gain</a:t>
            </a:r>
          </a:p>
        </p:txBody>
      </p:sp>
    </p:spTree>
    <p:extLst>
      <p:ext uri="{BB962C8B-B14F-4D97-AF65-F5344CB8AC3E}">
        <p14:creationId xmlns:p14="http://schemas.microsoft.com/office/powerpoint/2010/main" val="40194513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Public domain or CC-pcb\Public1-pcb\“The Preaching of St. Paul at Ephesus”, wiki00000106569.jpg"/>
          <p:cNvPicPr>
            <a:picLocks noChangeAspect="1" noChangeArrowheads="1"/>
          </p:cNvPicPr>
          <p:nvPr/>
        </p:nvPicPr>
        <p:blipFill rotWithShape="1">
          <a:blip r:embed="rId3">
            <a:extLst>
              <a:ext uri="{28A0092B-C50C-407E-A947-70E740481C1C}">
                <a14:useLocalDpi xmlns:a14="http://schemas.microsoft.com/office/drawing/2010/main" val="0"/>
              </a:ext>
            </a:extLst>
          </a:blip>
          <a:srcRect t="25151"/>
          <a:stretch/>
        </p:blipFill>
        <p:spPr bwMode="auto">
          <a:xfrm>
            <a:off x="900315" y="0"/>
            <a:ext cx="7343370"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i="1" dirty="0"/>
              <a:t>The Preaching of St. Paul at Ephesus</a:t>
            </a:r>
            <a:r>
              <a:rPr lang="en-US" dirty="0"/>
              <a:t>, by Eustache Le Sueur, 1649</a:t>
            </a:r>
          </a:p>
        </p:txBody>
      </p:sp>
      <p:sp>
        <p:nvSpPr>
          <p:cNvPr id="10" name="Text Placeholder 2"/>
          <p:cNvSpPr>
            <a:spLocks noGrp="1"/>
          </p:cNvSpPr>
          <p:nvPr>
            <p:ph type="body" sz="quarter" idx="12"/>
          </p:nvPr>
        </p:nvSpPr>
        <p:spPr/>
        <p:txBody>
          <a:bodyPr/>
          <a:lstStyle/>
          <a:p>
            <a:r>
              <a:rPr lang="en-US" dirty="0"/>
              <a:t>1:22</a:t>
            </a:r>
          </a:p>
        </p:txBody>
      </p:sp>
      <p:sp>
        <p:nvSpPr>
          <p:cNvPr id="11" name="Title 3"/>
          <p:cNvSpPr>
            <a:spLocks noGrp="1"/>
          </p:cNvSpPr>
          <p:nvPr>
            <p:ph type="title"/>
          </p:nvPr>
        </p:nvSpPr>
        <p:spPr/>
        <p:txBody>
          <a:bodyPr/>
          <a:lstStyle/>
          <a:p>
            <a:r>
              <a:rPr lang="en-US" dirty="0"/>
              <a:t>If I am to live on in the flesh, it will mean fruitful labor for me</a:t>
            </a:r>
          </a:p>
        </p:txBody>
      </p:sp>
    </p:spTree>
    <p:extLst>
      <p:ext uri="{BB962C8B-B14F-4D97-AF65-F5344CB8AC3E}">
        <p14:creationId xmlns:p14="http://schemas.microsoft.com/office/powerpoint/2010/main" val="395473864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rowd of people standing in front of a building&#10;&#10;Description automatically generated">
            <a:extLst>
              <a:ext uri="{FF2B5EF4-FFF2-40B4-BE49-F238E27FC236}">
                <a16:creationId xmlns:a16="http://schemas.microsoft.com/office/drawing/2014/main" id="{850B4B91-0870-AA49-9F4F-08AC599CD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0500"/>
            <a:ext cx="9144000" cy="6477000"/>
          </a:xfrm>
          <a:prstGeom prst="rect">
            <a:avLst/>
          </a:prstGeom>
        </p:spPr>
      </p:pic>
      <p:sp>
        <p:nvSpPr>
          <p:cNvPr id="2" name="Text Placeholder 1"/>
          <p:cNvSpPr>
            <a:spLocks noGrp="1"/>
          </p:cNvSpPr>
          <p:nvPr>
            <p:ph type="body" sz="quarter" idx="10"/>
          </p:nvPr>
        </p:nvSpPr>
        <p:spPr/>
        <p:txBody>
          <a:bodyPr/>
          <a:lstStyle/>
          <a:p>
            <a:r>
              <a:rPr lang="en-US" dirty="0"/>
              <a:t>Church of the Holy Sepulcher with crowds awaiting the “Holy Fire”</a:t>
            </a:r>
          </a:p>
        </p:txBody>
      </p:sp>
      <p:sp>
        <p:nvSpPr>
          <p:cNvPr id="10" name="Text Placeholder 2"/>
          <p:cNvSpPr>
            <a:spLocks noGrp="1"/>
          </p:cNvSpPr>
          <p:nvPr>
            <p:ph type="body" sz="quarter" idx="12"/>
          </p:nvPr>
        </p:nvSpPr>
        <p:spPr/>
        <p:txBody>
          <a:bodyPr/>
          <a:lstStyle/>
          <a:p>
            <a:r>
              <a:rPr lang="en-US" dirty="0"/>
              <a:t>1:23</a:t>
            </a:r>
          </a:p>
        </p:txBody>
      </p:sp>
      <p:sp>
        <p:nvSpPr>
          <p:cNvPr id="11" name="Title 3"/>
          <p:cNvSpPr>
            <a:spLocks noGrp="1"/>
          </p:cNvSpPr>
          <p:nvPr>
            <p:ph type="title"/>
          </p:nvPr>
        </p:nvSpPr>
        <p:spPr/>
        <p:txBody>
          <a:bodyPr/>
          <a:lstStyle/>
          <a:p>
            <a:r>
              <a:rPr lang="en-US" dirty="0"/>
              <a:t>I am hard-pressed between the two</a:t>
            </a:r>
          </a:p>
        </p:txBody>
      </p:sp>
    </p:spTree>
    <p:extLst>
      <p:ext uri="{BB962C8B-B14F-4D97-AF65-F5344CB8AC3E}">
        <p14:creationId xmlns:p14="http://schemas.microsoft.com/office/powerpoint/2010/main" val="422395953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San Antonio Museum-pcb\Greco-Roman\Statuette of Pan being subdued, marble, from Sicily, 1st-2nd c AD, tb111716677.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a:extLst>
              <a:ext uri="{FF2B5EF4-FFF2-40B4-BE49-F238E27FC236}">
                <a16:creationId xmlns:a16="http://schemas.microsoft.com/office/drawing/2014/main" id="{8D99FB75-6B08-42CE-A43B-408F23A6C523}"/>
              </a:ext>
            </a:extLst>
          </p:cNvPr>
          <p:cNvSpPr>
            <a:spLocks noGrp="1"/>
          </p:cNvSpPr>
          <p:nvPr>
            <p:ph type="body" sz="quarter" idx="10"/>
          </p:nvPr>
        </p:nvSpPr>
        <p:spPr/>
        <p:txBody>
          <a:bodyPr/>
          <a:lstStyle/>
          <a:p>
            <a:r>
              <a:rPr lang="en-US" dirty="0"/>
              <a:t>Statuette of Pan in anguish, from Sicily, 1st or 2nd century AD</a:t>
            </a:r>
          </a:p>
        </p:txBody>
      </p:sp>
      <p:sp>
        <p:nvSpPr>
          <p:cNvPr id="10" name="Text Placeholder 2"/>
          <p:cNvSpPr>
            <a:spLocks noGrp="1"/>
          </p:cNvSpPr>
          <p:nvPr>
            <p:ph type="body" sz="quarter" idx="12"/>
          </p:nvPr>
        </p:nvSpPr>
        <p:spPr/>
        <p:txBody>
          <a:bodyPr/>
          <a:lstStyle/>
          <a:p>
            <a:r>
              <a:rPr lang="en-US" dirty="0"/>
              <a:t>1:23</a:t>
            </a:r>
          </a:p>
        </p:txBody>
      </p:sp>
      <p:sp>
        <p:nvSpPr>
          <p:cNvPr id="7" name="Title 6">
            <a:extLst>
              <a:ext uri="{FF2B5EF4-FFF2-40B4-BE49-F238E27FC236}">
                <a16:creationId xmlns:a16="http://schemas.microsoft.com/office/drawing/2014/main" id="{59B85959-75FD-4B2D-9DAE-05103C9CED90}"/>
              </a:ext>
            </a:extLst>
          </p:cNvPr>
          <p:cNvSpPr>
            <a:spLocks noGrp="1"/>
          </p:cNvSpPr>
          <p:nvPr>
            <p:ph type="title"/>
          </p:nvPr>
        </p:nvSpPr>
        <p:spPr/>
        <p:txBody>
          <a:bodyPr/>
          <a:lstStyle/>
          <a:p>
            <a:r>
              <a:rPr lang="en-US" dirty="0"/>
              <a:t>I am hard-pressed between the two</a:t>
            </a:r>
          </a:p>
        </p:txBody>
      </p:sp>
    </p:spTree>
    <p:extLst>
      <p:ext uri="{BB962C8B-B14F-4D97-AF65-F5344CB8AC3E}">
        <p14:creationId xmlns:p14="http://schemas.microsoft.com/office/powerpoint/2010/main" val="346482469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C084995-6473-43BA-ADBD-DAB5D1EC2E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Main Roman siege camp at Masada (from the east)</a:t>
            </a:r>
          </a:p>
        </p:txBody>
      </p:sp>
      <p:sp>
        <p:nvSpPr>
          <p:cNvPr id="10" name="Text Placeholder 2"/>
          <p:cNvSpPr>
            <a:spLocks noGrp="1"/>
          </p:cNvSpPr>
          <p:nvPr>
            <p:ph type="body" sz="quarter" idx="12"/>
          </p:nvPr>
        </p:nvSpPr>
        <p:spPr/>
        <p:txBody>
          <a:bodyPr/>
          <a:lstStyle/>
          <a:p>
            <a:r>
              <a:rPr lang="en-US" dirty="0"/>
              <a:t>1:23</a:t>
            </a:r>
          </a:p>
        </p:txBody>
      </p:sp>
      <p:sp>
        <p:nvSpPr>
          <p:cNvPr id="11" name="Title 3"/>
          <p:cNvSpPr>
            <a:spLocks noGrp="1"/>
          </p:cNvSpPr>
          <p:nvPr>
            <p:ph type="title"/>
          </p:nvPr>
        </p:nvSpPr>
        <p:spPr/>
        <p:txBody>
          <a:bodyPr/>
          <a:lstStyle/>
          <a:p>
            <a:r>
              <a:rPr lang="en-US" dirty="0"/>
              <a:t>Having the desire to depart and be with Christ, which is better by far</a:t>
            </a:r>
          </a:p>
        </p:txBody>
      </p:sp>
    </p:spTree>
    <p:extLst>
      <p:ext uri="{BB962C8B-B14F-4D97-AF65-F5344CB8AC3E}">
        <p14:creationId xmlns:p14="http://schemas.microsoft.com/office/powerpoint/2010/main" val="277619078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Forum and acropolis at Philippi (from the south)</a:t>
            </a:r>
          </a:p>
        </p:txBody>
      </p:sp>
      <p:sp>
        <p:nvSpPr>
          <p:cNvPr id="10" name="Text Placeholder 2"/>
          <p:cNvSpPr>
            <a:spLocks noGrp="1"/>
          </p:cNvSpPr>
          <p:nvPr>
            <p:ph type="body" sz="quarter" idx="12"/>
          </p:nvPr>
        </p:nvSpPr>
        <p:spPr/>
        <p:txBody>
          <a:bodyPr/>
          <a:lstStyle/>
          <a:p>
            <a:r>
              <a:rPr lang="en-US" dirty="0"/>
              <a:t>1:24</a:t>
            </a:r>
          </a:p>
        </p:txBody>
      </p:sp>
      <p:sp>
        <p:nvSpPr>
          <p:cNvPr id="11" name="Title 3"/>
          <p:cNvSpPr>
            <a:spLocks noGrp="1"/>
          </p:cNvSpPr>
          <p:nvPr>
            <p:ph type="title"/>
          </p:nvPr>
        </p:nvSpPr>
        <p:spPr/>
        <p:txBody>
          <a:bodyPr/>
          <a:lstStyle/>
          <a:p>
            <a:r>
              <a:rPr lang="en-US" dirty="0"/>
              <a:t>To remain in the flesh is more necessary for your sake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60493961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Theater at Philippi (from the east)</a:t>
            </a:r>
          </a:p>
        </p:txBody>
      </p:sp>
      <p:sp>
        <p:nvSpPr>
          <p:cNvPr id="10" name="Text Placeholder 2"/>
          <p:cNvSpPr>
            <a:spLocks noGrp="1"/>
          </p:cNvSpPr>
          <p:nvPr>
            <p:ph type="body" sz="quarter" idx="12"/>
          </p:nvPr>
        </p:nvSpPr>
        <p:spPr/>
        <p:txBody>
          <a:bodyPr/>
          <a:lstStyle/>
          <a:p>
            <a:r>
              <a:rPr lang="en-US" dirty="0"/>
              <a:t>1:25</a:t>
            </a:r>
          </a:p>
        </p:txBody>
      </p:sp>
      <p:sp>
        <p:nvSpPr>
          <p:cNvPr id="11" name="Title 3"/>
          <p:cNvSpPr>
            <a:spLocks noGrp="1"/>
          </p:cNvSpPr>
          <p:nvPr>
            <p:ph type="title"/>
          </p:nvPr>
        </p:nvSpPr>
        <p:spPr/>
        <p:txBody>
          <a:bodyPr/>
          <a:lstStyle/>
          <a:p>
            <a:r>
              <a:rPr lang="en-US" dirty="0"/>
              <a:t>Convinced of this, I know I will remain and continue with you all</a:t>
            </a:r>
          </a:p>
        </p:txBody>
      </p:sp>
      <p:pic>
        <p:nvPicPr>
          <p:cNvPr id="6146" name="Picture 2" descr="C:\Users\Kris\Documents\Bolen\01b PLBL, PCB size\11 Greece\Philippi\Philippi theater from east, tb0311069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255723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Via </a:t>
            </a:r>
            <a:r>
              <a:rPr lang="en-US" dirty="0" err="1"/>
              <a:t>Egnatia</a:t>
            </a:r>
            <a:r>
              <a:rPr lang="en-US" dirty="0"/>
              <a:t> in Philippi, next to the forum (from the east)</a:t>
            </a:r>
          </a:p>
        </p:txBody>
      </p:sp>
      <p:sp>
        <p:nvSpPr>
          <p:cNvPr id="3" name="Text Placeholder 2"/>
          <p:cNvSpPr>
            <a:spLocks noGrp="1"/>
          </p:cNvSpPr>
          <p:nvPr>
            <p:ph type="body" sz="quarter" idx="12"/>
          </p:nvPr>
        </p:nvSpPr>
        <p:spPr/>
        <p:txBody>
          <a:bodyPr/>
          <a:lstStyle/>
          <a:p>
            <a:r>
              <a:rPr lang="en-US" dirty="0"/>
              <a:t>1:26</a:t>
            </a:r>
          </a:p>
        </p:txBody>
      </p:sp>
      <p:sp>
        <p:nvSpPr>
          <p:cNvPr id="4" name="Title 3"/>
          <p:cNvSpPr>
            <a:spLocks noGrp="1"/>
          </p:cNvSpPr>
          <p:nvPr>
            <p:ph type="title"/>
          </p:nvPr>
        </p:nvSpPr>
        <p:spPr/>
        <p:txBody>
          <a:bodyPr/>
          <a:lstStyle/>
          <a:p>
            <a:r>
              <a:rPr lang="en-US" dirty="0"/>
              <a:t>That your boasting may abound in Christ Jesus in me through my presence with you again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6861"/>
            <a:ext cx="9144000" cy="6084277"/>
          </a:xfrm>
          <a:prstGeom prst="rect">
            <a:avLst/>
          </a:prstGeom>
        </p:spPr>
      </p:pic>
    </p:spTree>
    <p:extLst>
      <p:ext uri="{BB962C8B-B14F-4D97-AF65-F5344CB8AC3E}">
        <p14:creationId xmlns:p14="http://schemas.microsoft.com/office/powerpoint/2010/main" val="427308719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The plain of Philippi from the acropolis (from the north)</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Only live your lives in a manner worthy of the gospel of Christ</a:t>
            </a:r>
          </a:p>
        </p:txBody>
      </p:sp>
      <p:pic>
        <p:nvPicPr>
          <p:cNvPr id="7" name="Picture 6" descr="A person standing on a rocky hill&#10;&#10;Description automatically generated">
            <a:extLst>
              <a:ext uri="{FF2B5EF4-FFF2-40B4-BE49-F238E27FC236}">
                <a16:creationId xmlns:a16="http://schemas.microsoft.com/office/drawing/2014/main" id="{EA4F209F-A9A2-E747-B5D3-4E5E31F8A7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260493585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Kris\Downloads\coin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6143" y="1488950"/>
            <a:ext cx="4266818" cy="3852327"/>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C:\Users\Kris\Downloads\coin 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061" y="1485719"/>
            <a:ext cx="3958455" cy="385555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coin of Mark Antony with a togate figure, from Philippi, 42 BC</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38270463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2919620-02E5-41CC-B340-D134507A2740}"/>
              </a:ext>
            </a:extLst>
          </p:cNvPr>
          <p:cNvPicPr>
            <a:picLocks noChangeAspect="1"/>
          </p:cNvPicPr>
          <p:nvPr/>
        </p:nvPicPr>
        <p:blipFill rotWithShape="1">
          <a:blip r:embed="rId3">
            <a:extLst>
              <a:ext uri="{28A0092B-C50C-407E-A947-70E740481C1C}">
                <a14:useLocalDpi xmlns:a14="http://schemas.microsoft.com/office/drawing/2010/main" val="0"/>
              </a:ext>
            </a:extLst>
          </a:blip>
          <a:srcRect l="19609"/>
          <a:stretch/>
        </p:blipFill>
        <p:spPr>
          <a:xfrm>
            <a:off x="1966070" y="0"/>
            <a:ext cx="5211861" cy="6858000"/>
          </a:xfrm>
          <a:prstGeom prst="rect">
            <a:avLst/>
          </a:prstGeom>
        </p:spPr>
      </p:pic>
      <p:sp>
        <p:nvSpPr>
          <p:cNvPr id="2" name="Text Placeholder 1"/>
          <p:cNvSpPr>
            <a:spLocks noGrp="1"/>
          </p:cNvSpPr>
          <p:nvPr>
            <p:ph type="body" sz="quarter" idx="10"/>
          </p:nvPr>
        </p:nvSpPr>
        <p:spPr/>
        <p:txBody>
          <a:bodyPr/>
          <a:lstStyle/>
          <a:p>
            <a:r>
              <a:rPr lang="en-US" dirty="0"/>
              <a:t>A letter sent by </a:t>
            </a:r>
            <a:r>
              <a:rPr lang="en-US" dirty="0" err="1"/>
              <a:t>Gerontios</a:t>
            </a:r>
            <a:r>
              <a:rPr lang="en-US" dirty="0"/>
              <a:t> to his brother </a:t>
            </a:r>
            <a:r>
              <a:rPr lang="en-US" dirty="0" err="1"/>
              <a:t>Ammonianos</a:t>
            </a:r>
            <a:r>
              <a:rPr lang="en-US" dirty="0"/>
              <a:t>, concerning private affairs, late 3rd c. AD</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23666826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View of Rome from St. Peter’s Basilica (from the southwest)</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146549565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F8D3423-72D5-43F5-984B-094D42C4AC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6252" y="0"/>
            <a:ext cx="5111496" cy="6858000"/>
          </a:xfrm>
          <a:prstGeom prst="rect">
            <a:avLst/>
          </a:prstGeom>
        </p:spPr>
      </p:pic>
      <p:sp>
        <p:nvSpPr>
          <p:cNvPr id="2" name="Text Placeholder 1"/>
          <p:cNvSpPr>
            <a:spLocks noGrp="1"/>
          </p:cNvSpPr>
          <p:nvPr>
            <p:ph type="body" sz="quarter" idx="10"/>
          </p:nvPr>
        </p:nvSpPr>
        <p:spPr/>
        <p:txBody>
          <a:bodyPr/>
          <a:lstStyle/>
          <a:p>
            <a:r>
              <a:rPr lang="en-US" dirty="0"/>
              <a:t>Boundary stone of M. </a:t>
            </a:r>
            <a:r>
              <a:rPr lang="en-US" dirty="0" err="1"/>
              <a:t>Pullius</a:t>
            </a:r>
            <a:r>
              <a:rPr lang="en-US" dirty="0"/>
              <a:t> </a:t>
            </a:r>
            <a:r>
              <a:rPr lang="en-US" dirty="0" err="1"/>
              <a:t>Laetus</a:t>
            </a:r>
            <a:r>
              <a:rPr lang="en-US" dirty="0"/>
              <a:t> boasting of his Roman citizenship, circa 50 BC</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303290350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FB8283-9D30-47F6-AB1D-E4907AE66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44"/>
            <a:ext cx="9144000" cy="6839712"/>
          </a:xfrm>
          <a:prstGeom prst="rect">
            <a:avLst/>
          </a:prstGeom>
        </p:spPr>
      </p:pic>
      <p:sp>
        <p:nvSpPr>
          <p:cNvPr id="2" name="Text Placeholder 1">
            <a:extLst>
              <a:ext uri="{FF2B5EF4-FFF2-40B4-BE49-F238E27FC236}">
                <a16:creationId xmlns:a16="http://schemas.microsoft.com/office/drawing/2014/main" id="{A028764E-6CC0-4A0B-A37A-F5B8091F54EE}"/>
              </a:ext>
            </a:extLst>
          </p:cNvPr>
          <p:cNvSpPr>
            <a:spLocks noGrp="1"/>
          </p:cNvSpPr>
          <p:nvPr>
            <p:ph type="body" sz="quarter" idx="10"/>
          </p:nvPr>
        </p:nvSpPr>
        <p:spPr/>
        <p:txBody>
          <a:bodyPr/>
          <a:lstStyle/>
          <a:p>
            <a:r>
              <a:rPr lang="en-US" dirty="0"/>
              <a:t>Roman diploma granting citizenship and marriage after naval service, AD 79</a:t>
            </a:r>
          </a:p>
        </p:txBody>
      </p:sp>
      <p:sp>
        <p:nvSpPr>
          <p:cNvPr id="3" name="Text Placeholder 2">
            <a:extLst>
              <a:ext uri="{FF2B5EF4-FFF2-40B4-BE49-F238E27FC236}">
                <a16:creationId xmlns:a16="http://schemas.microsoft.com/office/drawing/2014/main" id="{A03E4C07-2E1C-49C8-868A-604177DB3B9B}"/>
              </a:ext>
            </a:extLst>
          </p:cNvPr>
          <p:cNvSpPr>
            <a:spLocks noGrp="1"/>
          </p:cNvSpPr>
          <p:nvPr>
            <p:ph type="body" sz="quarter" idx="12"/>
          </p:nvPr>
        </p:nvSpPr>
        <p:spPr/>
        <p:txBody>
          <a:bodyPr/>
          <a:lstStyle/>
          <a:p>
            <a:r>
              <a:rPr lang="en-US" dirty="0"/>
              <a:t>1:27</a:t>
            </a:r>
          </a:p>
        </p:txBody>
      </p:sp>
      <p:sp>
        <p:nvSpPr>
          <p:cNvPr id="4" name="Title 3">
            <a:extLst>
              <a:ext uri="{FF2B5EF4-FFF2-40B4-BE49-F238E27FC236}">
                <a16:creationId xmlns:a16="http://schemas.microsoft.com/office/drawing/2014/main" id="{ACC6477E-8B28-4A43-8BE8-0B542DD877AA}"/>
              </a:ext>
            </a:extLst>
          </p:cNvPr>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247942873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871B305-E7EE-4C29-9E7F-05BF2534C4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8336" y="0"/>
            <a:ext cx="3767328" cy="6858000"/>
          </a:xfrm>
          <a:prstGeom prst="rect">
            <a:avLst/>
          </a:prstGeom>
        </p:spPr>
      </p:pic>
      <p:sp>
        <p:nvSpPr>
          <p:cNvPr id="2" name="Text Placeholder 1">
            <a:extLst>
              <a:ext uri="{FF2B5EF4-FFF2-40B4-BE49-F238E27FC236}">
                <a16:creationId xmlns:a16="http://schemas.microsoft.com/office/drawing/2014/main" id="{F7FB5151-2EC8-470F-8FC1-754B2C562C69}"/>
              </a:ext>
            </a:extLst>
          </p:cNvPr>
          <p:cNvSpPr>
            <a:spLocks noGrp="1"/>
          </p:cNvSpPr>
          <p:nvPr>
            <p:ph type="body" sz="quarter" idx="10"/>
          </p:nvPr>
        </p:nvSpPr>
        <p:spPr/>
        <p:txBody>
          <a:bodyPr/>
          <a:lstStyle/>
          <a:p>
            <a:r>
              <a:rPr lang="en-US" dirty="0"/>
              <a:t>Statue of a Roman citizen wearing a himation, 1st century AD</a:t>
            </a:r>
          </a:p>
        </p:txBody>
      </p:sp>
      <p:sp>
        <p:nvSpPr>
          <p:cNvPr id="3" name="Text Placeholder 2">
            <a:extLst>
              <a:ext uri="{FF2B5EF4-FFF2-40B4-BE49-F238E27FC236}">
                <a16:creationId xmlns:a16="http://schemas.microsoft.com/office/drawing/2014/main" id="{990A7BC3-0848-48BC-A030-7607A1092BB9}"/>
              </a:ext>
            </a:extLst>
          </p:cNvPr>
          <p:cNvSpPr>
            <a:spLocks noGrp="1"/>
          </p:cNvSpPr>
          <p:nvPr>
            <p:ph type="body" sz="quarter" idx="12"/>
          </p:nvPr>
        </p:nvSpPr>
        <p:spPr/>
        <p:txBody>
          <a:bodyPr/>
          <a:lstStyle/>
          <a:p>
            <a:r>
              <a:rPr lang="en-US" dirty="0"/>
              <a:t>1:27</a:t>
            </a:r>
          </a:p>
        </p:txBody>
      </p:sp>
      <p:sp>
        <p:nvSpPr>
          <p:cNvPr id="4" name="Title 3">
            <a:extLst>
              <a:ext uri="{FF2B5EF4-FFF2-40B4-BE49-F238E27FC236}">
                <a16:creationId xmlns:a16="http://schemas.microsoft.com/office/drawing/2014/main" id="{33D4CCD0-ACE9-409C-927F-BA443DA1C68E}"/>
              </a:ext>
            </a:extLst>
          </p:cNvPr>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237617290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C39A8A5-B040-4E69-9528-B18A718111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9716" y="0"/>
            <a:ext cx="4544568" cy="6858000"/>
          </a:xfrm>
          <a:prstGeom prst="rect">
            <a:avLst/>
          </a:prstGeom>
        </p:spPr>
      </p:pic>
      <p:sp>
        <p:nvSpPr>
          <p:cNvPr id="2" name="Text Placeholder 1">
            <a:extLst>
              <a:ext uri="{FF2B5EF4-FFF2-40B4-BE49-F238E27FC236}">
                <a16:creationId xmlns:a16="http://schemas.microsoft.com/office/drawing/2014/main" id="{F7FB5151-2EC8-470F-8FC1-754B2C562C69}"/>
              </a:ext>
            </a:extLst>
          </p:cNvPr>
          <p:cNvSpPr>
            <a:spLocks noGrp="1"/>
          </p:cNvSpPr>
          <p:nvPr>
            <p:ph type="body" sz="quarter" idx="10"/>
          </p:nvPr>
        </p:nvSpPr>
        <p:spPr/>
        <p:txBody>
          <a:bodyPr/>
          <a:lstStyle/>
          <a:p>
            <a:r>
              <a:rPr lang="en-US" dirty="0"/>
              <a:t>Statue of a Roman citizen in a toga, circa AD 100–200</a:t>
            </a:r>
          </a:p>
        </p:txBody>
      </p:sp>
      <p:sp>
        <p:nvSpPr>
          <p:cNvPr id="3" name="Text Placeholder 2">
            <a:extLst>
              <a:ext uri="{FF2B5EF4-FFF2-40B4-BE49-F238E27FC236}">
                <a16:creationId xmlns:a16="http://schemas.microsoft.com/office/drawing/2014/main" id="{990A7BC3-0848-48BC-A030-7607A1092BB9}"/>
              </a:ext>
            </a:extLst>
          </p:cNvPr>
          <p:cNvSpPr>
            <a:spLocks noGrp="1"/>
          </p:cNvSpPr>
          <p:nvPr>
            <p:ph type="body" sz="quarter" idx="12"/>
          </p:nvPr>
        </p:nvSpPr>
        <p:spPr/>
        <p:txBody>
          <a:bodyPr/>
          <a:lstStyle/>
          <a:p>
            <a:r>
              <a:rPr lang="en-US" dirty="0"/>
              <a:t>1:27</a:t>
            </a:r>
          </a:p>
        </p:txBody>
      </p:sp>
      <p:sp>
        <p:nvSpPr>
          <p:cNvPr id="4" name="Title 3">
            <a:extLst>
              <a:ext uri="{FF2B5EF4-FFF2-40B4-BE49-F238E27FC236}">
                <a16:creationId xmlns:a16="http://schemas.microsoft.com/office/drawing/2014/main" id="{33D4CCD0-ACE9-409C-927F-BA443DA1C68E}"/>
              </a:ext>
            </a:extLst>
          </p:cNvPr>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263419144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3B5E41-1513-440B-9E35-EBA74AFD00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0844" y="0"/>
            <a:ext cx="4782312" cy="6858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Statue of a Roman citizen in a toga, mid-2nd century AD</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1:27</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378377248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9A5D12-A624-4979-9FD9-4E2720839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8076"/>
            <a:ext cx="9144000" cy="5641848"/>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Phalanx shown on a victory stele fragment of king </a:t>
            </a:r>
            <a:r>
              <a:rPr lang="en-US" dirty="0" err="1"/>
              <a:t>Eannatum</a:t>
            </a:r>
            <a:r>
              <a:rPr lang="en-US" dirty="0"/>
              <a:t> of Lagash, circa 2400 BC</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1:27</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That you stand fast in one spirit, striving together with one mind for the faith of the gospel</a:t>
            </a:r>
          </a:p>
        </p:txBody>
      </p:sp>
    </p:spTree>
    <p:extLst>
      <p:ext uri="{BB962C8B-B14F-4D97-AF65-F5344CB8AC3E}">
        <p14:creationId xmlns:p14="http://schemas.microsoft.com/office/powerpoint/2010/main" val="293045419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2D3A0DF-EB6F-423D-8D7B-B50E5BBB99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Roman soldier re-enactors in the hippodrome at </a:t>
            </a:r>
            <a:r>
              <a:rPr lang="en-US" dirty="0" err="1"/>
              <a:t>Gerasa</a:t>
            </a:r>
            <a:endParaRPr lang="en-US" dirty="0"/>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1:27</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That you stand fast in one spirit, striving together with one mind for the faith of the gospel</a:t>
            </a:r>
          </a:p>
        </p:txBody>
      </p:sp>
    </p:spTree>
    <p:extLst>
      <p:ext uri="{BB962C8B-B14F-4D97-AF65-F5344CB8AC3E}">
        <p14:creationId xmlns:p14="http://schemas.microsoft.com/office/powerpoint/2010/main" val="81649032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Chariot in an </a:t>
            </a:r>
            <a:r>
              <a:rPr lang="en-US" i="1" dirty="0"/>
              <a:t>apobates</a:t>
            </a:r>
            <a:r>
              <a:rPr lang="en-US" dirty="0"/>
              <a:t> race, depicted on a dedication base, circa 300 BC</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1:27</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That you stand fast in one spirit, striving together with one mind for the faith of the gospel</a:t>
            </a:r>
          </a:p>
        </p:txBody>
      </p:sp>
      <p:pic>
        <p:nvPicPr>
          <p:cNvPr id="5" name="Picture 4" descr="A picture containing sitting, table, indoor, floor&#10;&#10;Description automatically generated">
            <a:extLst>
              <a:ext uri="{FF2B5EF4-FFF2-40B4-BE49-F238E27FC236}">
                <a16:creationId xmlns:a16="http://schemas.microsoft.com/office/drawing/2014/main" id="{9835A4ED-D292-0141-8256-9893F0B727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247265627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DD6094-BEAC-4874-9E22-3BAD6B796B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5276" y="0"/>
            <a:ext cx="7013448" cy="6858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Prize vessel for an </a:t>
            </a:r>
            <a:r>
              <a:rPr lang="en-US" i="1" dirty="0"/>
              <a:t>apobates</a:t>
            </a:r>
            <a:r>
              <a:rPr lang="en-US" dirty="0"/>
              <a:t> race, from the Athenian Games, 340–339 BC</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1:27</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That you stand fast in one spirit, striving together with one mind for the faith of the gospel</a:t>
            </a:r>
          </a:p>
        </p:txBody>
      </p:sp>
    </p:spTree>
    <p:extLst>
      <p:ext uri="{BB962C8B-B14F-4D97-AF65-F5344CB8AC3E}">
        <p14:creationId xmlns:p14="http://schemas.microsoft.com/office/powerpoint/2010/main" val="37513964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Kris\Downloads\papyrus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8140"/>
            <a:ext cx="9144000" cy="614172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 letter sent by </a:t>
            </a:r>
            <a:r>
              <a:rPr lang="en-US" dirty="0" err="1"/>
              <a:t>Gerontios</a:t>
            </a:r>
            <a:r>
              <a:rPr lang="en-US" dirty="0"/>
              <a:t> to his brother </a:t>
            </a:r>
            <a:r>
              <a:rPr lang="en-US" dirty="0" err="1"/>
              <a:t>Ammonianos</a:t>
            </a:r>
            <a:r>
              <a:rPr lang="en-US" dirty="0"/>
              <a:t>, late 3rd century AD</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230753511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wnloads\Coin 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8006" y="1462195"/>
            <a:ext cx="3815629" cy="3931439"/>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Kris\Downloads\Coin 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486" y="1462195"/>
            <a:ext cx="3832211" cy="390674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Coins of emperors Trajan Decius (left) and Diocletian (right)</a:t>
            </a:r>
          </a:p>
        </p:txBody>
      </p:sp>
      <p:sp>
        <p:nvSpPr>
          <p:cNvPr id="3" name="Text Placeholder 2"/>
          <p:cNvSpPr>
            <a:spLocks noGrp="1"/>
          </p:cNvSpPr>
          <p:nvPr>
            <p:ph type="body" sz="quarter" idx="12"/>
          </p:nvPr>
        </p:nvSpPr>
        <p:spPr/>
        <p:txBody>
          <a:bodyPr/>
          <a:lstStyle/>
          <a:p>
            <a:r>
              <a:rPr lang="en-US" dirty="0"/>
              <a:t>1:28</a:t>
            </a:r>
          </a:p>
        </p:txBody>
      </p:sp>
      <p:sp>
        <p:nvSpPr>
          <p:cNvPr id="4" name="Title 3"/>
          <p:cNvSpPr>
            <a:spLocks noGrp="1"/>
          </p:cNvSpPr>
          <p:nvPr>
            <p:ph type="title"/>
          </p:nvPr>
        </p:nvSpPr>
        <p:spPr/>
        <p:txBody>
          <a:bodyPr/>
          <a:lstStyle/>
          <a:p>
            <a:r>
              <a:rPr lang="en-US" dirty="0"/>
              <a:t>Not frightened in any way by your adversaries</a:t>
            </a:r>
          </a:p>
        </p:txBody>
      </p:sp>
    </p:spTree>
    <p:extLst>
      <p:ext uri="{BB962C8B-B14F-4D97-AF65-F5344CB8AC3E}">
        <p14:creationId xmlns:p14="http://schemas.microsoft.com/office/powerpoint/2010/main" val="161624139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ADACE9A-BBD8-45DC-AC7B-82F0BD729E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5940" y="0"/>
            <a:ext cx="5532120" cy="6858000"/>
          </a:xfrm>
          <a:prstGeom prst="rect">
            <a:avLst/>
          </a:prstGeom>
        </p:spPr>
      </p:pic>
      <p:sp>
        <p:nvSpPr>
          <p:cNvPr id="2" name="Text Placeholder 1"/>
          <p:cNvSpPr>
            <a:spLocks noGrp="1"/>
          </p:cNvSpPr>
          <p:nvPr>
            <p:ph type="body" sz="quarter" idx="10"/>
          </p:nvPr>
        </p:nvSpPr>
        <p:spPr/>
        <p:txBody>
          <a:bodyPr/>
          <a:lstStyle/>
          <a:p>
            <a:r>
              <a:rPr lang="en-US" dirty="0"/>
              <a:t>Wrestlers competing against each other, from Athens, 367–366 BC</a:t>
            </a:r>
          </a:p>
        </p:txBody>
      </p:sp>
      <p:sp>
        <p:nvSpPr>
          <p:cNvPr id="3" name="Text Placeholder 2"/>
          <p:cNvSpPr>
            <a:spLocks noGrp="1"/>
          </p:cNvSpPr>
          <p:nvPr>
            <p:ph type="body" sz="quarter" idx="12"/>
          </p:nvPr>
        </p:nvSpPr>
        <p:spPr/>
        <p:txBody>
          <a:bodyPr/>
          <a:lstStyle/>
          <a:p>
            <a:r>
              <a:rPr lang="en-US" dirty="0"/>
              <a:t>1:28</a:t>
            </a:r>
          </a:p>
        </p:txBody>
      </p:sp>
      <p:sp>
        <p:nvSpPr>
          <p:cNvPr id="4" name="Title 3"/>
          <p:cNvSpPr>
            <a:spLocks noGrp="1"/>
          </p:cNvSpPr>
          <p:nvPr>
            <p:ph type="title"/>
          </p:nvPr>
        </p:nvSpPr>
        <p:spPr/>
        <p:txBody>
          <a:bodyPr/>
          <a:lstStyle/>
          <a:p>
            <a:r>
              <a:rPr lang="en-US" dirty="0"/>
              <a:t>Which is for them a sign of destruction, but of your salvation, and this from God</a:t>
            </a:r>
          </a:p>
        </p:txBody>
      </p:sp>
    </p:spTree>
    <p:extLst>
      <p:ext uri="{BB962C8B-B14F-4D97-AF65-F5344CB8AC3E}">
        <p14:creationId xmlns:p14="http://schemas.microsoft.com/office/powerpoint/2010/main" val="92012560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C790CD7-29C8-4622-BEB2-A6D099D437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1580" y="0"/>
            <a:ext cx="6720840" cy="6858000"/>
          </a:xfrm>
          <a:prstGeom prst="rect">
            <a:avLst/>
          </a:prstGeom>
        </p:spPr>
      </p:pic>
      <p:sp>
        <p:nvSpPr>
          <p:cNvPr id="2" name="Text Placeholder 1"/>
          <p:cNvSpPr>
            <a:spLocks noGrp="1"/>
          </p:cNvSpPr>
          <p:nvPr>
            <p:ph type="body" sz="quarter" idx="10"/>
          </p:nvPr>
        </p:nvSpPr>
        <p:spPr/>
        <p:txBody>
          <a:bodyPr/>
          <a:lstStyle/>
          <a:p>
            <a:r>
              <a:rPr lang="en-US" dirty="0"/>
              <a:t>Wrestlers competing against each other, from Athens, 332–331 BC</a:t>
            </a:r>
          </a:p>
        </p:txBody>
      </p:sp>
      <p:sp>
        <p:nvSpPr>
          <p:cNvPr id="3" name="Text Placeholder 2"/>
          <p:cNvSpPr>
            <a:spLocks noGrp="1"/>
          </p:cNvSpPr>
          <p:nvPr>
            <p:ph type="body" sz="quarter" idx="12"/>
          </p:nvPr>
        </p:nvSpPr>
        <p:spPr/>
        <p:txBody>
          <a:bodyPr/>
          <a:lstStyle/>
          <a:p>
            <a:r>
              <a:rPr lang="en-US" dirty="0"/>
              <a:t>1:28</a:t>
            </a:r>
          </a:p>
        </p:txBody>
      </p:sp>
      <p:sp>
        <p:nvSpPr>
          <p:cNvPr id="4" name="Title 3"/>
          <p:cNvSpPr>
            <a:spLocks noGrp="1"/>
          </p:cNvSpPr>
          <p:nvPr>
            <p:ph type="title"/>
          </p:nvPr>
        </p:nvSpPr>
        <p:spPr/>
        <p:txBody>
          <a:bodyPr/>
          <a:lstStyle/>
          <a:p>
            <a:r>
              <a:rPr lang="en-US" dirty="0"/>
              <a:t>Which is for them a sign of destruction, but of your salvation, and this from God</a:t>
            </a:r>
          </a:p>
        </p:txBody>
      </p:sp>
    </p:spTree>
    <p:extLst>
      <p:ext uri="{BB962C8B-B14F-4D97-AF65-F5344CB8AC3E}">
        <p14:creationId xmlns:p14="http://schemas.microsoft.com/office/powerpoint/2010/main" val="9075397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Christian sarcophagus depicting a bound man (left scene), 4th century AD</a:t>
            </a:r>
          </a:p>
        </p:txBody>
      </p:sp>
      <p:sp>
        <p:nvSpPr>
          <p:cNvPr id="3" name="Text Placeholder 2"/>
          <p:cNvSpPr>
            <a:spLocks noGrp="1"/>
          </p:cNvSpPr>
          <p:nvPr>
            <p:ph type="body" sz="quarter" idx="12"/>
          </p:nvPr>
        </p:nvSpPr>
        <p:spPr/>
        <p:txBody>
          <a:bodyPr/>
          <a:lstStyle/>
          <a:p>
            <a:r>
              <a:rPr lang="en-US" dirty="0"/>
              <a:t>1:29</a:t>
            </a:r>
          </a:p>
        </p:txBody>
      </p:sp>
      <p:sp>
        <p:nvSpPr>
          <p:cNvPr id="4" name="Title 3"/>
          <p:cNvSpPr>
            <a:spLocks noGrp="1"/>
          </p:cNvSpPr>
          <p:nvPr>
            <p:ph type="title"/>
          </p:nvPr>
        </p:nvSpPr>
        <p:spPr/>
        <p:txBody>
          <a:bodyPr/>
          <a:lstStyle/>
          <a:p>
            <a:r>
              <a:rPr lang="en-US" dirty="0"/>
              <a:t>It has been granted to you . . . not only to believe in Him, but to also to suffer for His sake</a:t>
            </a:r>
          </a:p>
        </p:txBody>
      </p:sp>
      <p:pic>
        <p:nvPicPr>
          <p:cNvPr id="7170" name="Picture 2" descr="C:\Users\Kris\Documents\Bolen\04 0Adds 2012\19 Museum\Rome Museums\Vatican Museum\Pio Cristiano\Sarcophagus with biblical scenes, 4th c AD, tb051217556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43013"/>
            <a:ext cx="9144000" cy="4370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121313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Traditional prison of Paul at Philippi</a:t>
            </a:r>
          </a:p>
        </p:txBody>
      </p:sp>
      <p:sp>
        <p:nvSpPr>
          <p:cNvPr id="3" name="Text Placeholder 2"/>
          <p:cNvSpPr>
            <a:spLocks noGrp="1"/>
          </p:cNvSpPr>
          <p:nvPr>
            <p:ph type="body" sz="quarter" idx="12"/>
          </p:nvPr>
        </p:nvSpPr>
        <p:spPr/>
        <p:txBody>
          <a:bodyPr/>
          <a:lstStyle/>
          <a:p>
            <a:r>
              <a:rPr lang="en-US" dirty="0"/>
              <a:t>1:30</a:t>
            </a:r>
          </a:p>
        </p:txBody>
      </p:sp>
      <p:sp>
        <p:nvSpPr>
          <p:cNvPr id="4" name="Title 3"/>
          <p:cNvSpPr>
            <a:spLocks noGrp="1"/>
          </p:cNvSpPr>
          <p:nvPr>
            <p:ph type="title"/>
          </p:nvPr>
        </p:nvSpPr>
        <p:spPr/>
        <p:txBody>
          <a:bodyPr/>
          <a:lstStyle/>
          <a:p>
            <a:r>
              <a:rPr lang="en-US" dirty="0"/>
              <a:t>Having the same struggle which you saw in me, and now hear to be in me</a:t>
            </a:r>
          </a:p>
        </p:txBody>
      </p:sp>
      <p:pic>
        <p:nvPicPr>
          <p:cNvPr id="12" name="Picture 11" descr="A stone building&#10;&#10;Description automatically generated">
            <a:extLst>
              <a:ext uri="{FF2B5EF4-FFF2-40B4-BE49-F238E27FC236}">
                <a16:creationId xmlns:a16="http://schemas.microsoft.com/office/drawing/2014/main" id="{DBE3D8D6-CCB7-1648-8436-E0E868C254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208832471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Painting of Paul and Silas in prison, from the St. Lydia Chapel in Philippi</a:t>
            </a:r>
          </a:p>
        </p:txBody>
      </p:sp>
      <p:sp>
        <p:nvSpPr>
          <p:cNvPr id="3" name="Text Placeholder 2"/>
          <p:cNvSpPr>
            <a:spLocks noGrp="1"/>
          </p:cNvSpPr>
          <p:nvPr>
            <p:ph type="body" sz="quarter" idx="12"/>
          </p:nvPr>
        </p:nvSpPr>
        <p:spPr/>
        <p:txBody>
          <a:bodyPr/>
          <a:lstStyle/>
          <a:p>
            <a:r>
              <a:rPr lang="en-US" dirty="0"/>
              <a:t>1:30</a:t>
            </a:r>
          </a:p>
        </p:txBody>
      </p:sp>
      <p:sp>
        <p:nvSpPr>
          <p:cNvPr id="4" name="Title 3"/>
          <p:cNvSpPr>
            <a:spLocks noGrp="1"/>
          </p:cNvSpPr>
          <p:nvPr>
            <p:ph type="title"/>
          </p:nvPr>
        </p:nvSpPr>
        <p:spPr/>
        <p:txBody>
          <a:bodyPr/>
          <a:lstStyle/>
          <a:p>
            <a:r>
              <a:rPr lang="en-US" dirty="0"/>
              <a:t>Having the same struggle which you saw in me, and now hear to be in me</a:t>
            </a:r>
          </a:p>
        </p:txBody>
      </p:sp>
      <p:pic>
        <p:nvPicPr>
          <p:cNvPr id="6" name="Picture 5" descr="A picture containing building&#10;&#10;Description automatically generated">
            <a:extLst>
              <a:ext uri="{FF2B5EF4-FFF2-40B4-BE49-F238E27FC236}">
                <a16:creationId xmlns:a16="http://schemas.microsoft.com/office/drawing/2014/main" id="{434297DA-589B-514E-982F-A9BBBE1BE0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17276469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Base of a funerary kouros showing wrestlers, from Athens, circa 510 BC</a:t>
            </a:r>
          </a:p>
        </p:txBody>
      </p:sp>
      <p:sp>
        <p:nvSpPr>
          <p:cNvPr id="3" name="Text Placeholder 2"/>
          <p:cNvSpPr>
            <a:spLocks noGrp="1"/>
          </p:cNvSpPr>
          <p:nvPr>
            <p:ph type="body" sz="quarter" idx="12"/>
          </p:nvPr>
        </p:nvSpPr>
        <p:spPr/>
        <p:txBody>
          <a:bodyPr/>
          <a:lstStyle/>
          <a:p>
            <a:r>
              <a:rPr lang="en-US" dirty="0"/>
              <a:t>1:30</a:t>
            </a:r>
          </a:p>
        </p:txBody>
      </p:sp>
      <p:sp>
        <p:nvSpPr>
          <p:cNvPr id="4" name="Title 3"/>
          <p:cNvSpPr>
            <a:spLocks noGrp="1"/>
          </p:cNvSpPr>
          <p:nvPr>
            <p:ph type="title"/>
          </p:nvPr>
        </p:nvSpPr>
        <p:spPr/>
        <p:txBody>
          <a:bodyPr/>
          <a:lstStyle/>
          <a:p>
            <a:r>
              <a:rPr lang="en-US" dirty="0"/>
              <a:t>Having the same struggle which you saw in me, and now hear to be in me</a:t>
            </a:r>
          </a:p>
        </p:txBody>
      </p:sp>
      <p:pic>
        <p:nvPicPr>
          <p:cNvPr id="7" name="Picture 6" descr="A picture containing building, sculpture, wall, outdoor&#10;&#10;Description automatically generated">
            <a:extLst>
              <a:ext uri="{FF2B5EF4-FFF2-40B4-BE49-F238E27FC236}">
                <a16:creationId xmlns:a16="http://schemas.microsoft.com/office/drawing/2014/main" id="{51E37BE7-D0E6-2349-99CD-00018698C9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42214167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358140"/>
            <a:ext cx="9144000" cy="6141720"/>
            <a:chOff x="0" y="358140"/>
            <a:chExt cx="9144000" cy="6141720"/>
          </a:xfrm>
        </p:grpSpPr>
        <p:pic>
          <p:nvPicPr>
            <p:cNvPr id="1026" name="Picture 2" descr="C:\Users\Kris\Downloads\papyrus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8140"/>
              <a:ext cx="9144000" cy="614172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059680" y="2344420"/>
              <a:ext cx="1965960" cy="769620"/>
              <a:chOff x="5059680" y="2369820"/>
              <a:chExt cx="1965960" cy="769620"/>
            </a:xfrm>
          </p:grpSpPr>
          <p:sp>
            <p:nvSpPr>
              <p:cNvPr id="18" name="Freeform 17">
                <a:extLst>
                  <a:ext uri="{FF2B5EF4-FFF2-40B4-BE49-F238E27FC236}">
                    <a16:creationId xmlns:a16="http://schemas.microsoft.com/office/drawing/2014/main" id="{286175DD-1253-A14D-8FB3-23DB63F1A4F5}"/>
                  </a:ext>
                </a:extLst>
              </p:cNvPr>
              <p:cNvSpPr/>
              <p:nvPr/>
            </p:nvSpPr>
            <p:spPr>
              <a:xfrm>
                <a:off x="5191125" y="2594997"/>
                <a:ext cx="403225" cy="278378"/>
              </a:xfrm>
              <a:custGeom>
                <a:avLst/>
                <a:gdLst>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3850 w 403225"/>
                  <a:gd name="connsiteY7" fmla="*/ 209550 h 276225"/>
                  <a:gd name="connsiteX8" fmla="*/ 323850 w 403225"/>
                  <a:gd name="connsiteY8" fmla="*/ 209550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3850 w 403225"/>
                  <a:gd name="connsiteY7" fmla="*/ 209550 h 276225"/>
                  <a:gd name="connsiteX8" fmla="*/ 326231 w 403225"/>
                  <a:gd name="connsiteY8" fmla="*/ 197643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3850 w 403225"/>
                  <a:gd name="connsiteY7" fmla="*/ 209550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1469 w 403225"/>
                  <a:gd name="connsiteY7" fmla="*/ 211932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1469 w 403225"/>
                  <a:gd name="connsiteY7" fmla="*/ 211932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8612 w 403225"/>
                  <a:gd name="connsiteY7" fmla="*/ 195263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16706 w 403225"/>
                  <a:gd name="connsiteY7" fmla="*/ 204788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1469 w 403225"/>
                  <a:gd name="connsiteY7" fmla="*/ 200025 h 276225"/>
                  <a:gd name="connsiteX0" fmla="*/ 130969 w 403225"/>
                  <a:gd name="connsiteY0" fmla="*/ 30956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1469 w 403225"/>
                  <a:gd name="connsiteY7" fmla="*/ 200025 h 276225"/>
                  <a:gd name="connsiteX0" fmla="*/ 130969 w 403225"/>
                  <a:gd name="connsiteY0" fmla="*/ 30956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1469 w 403225"/>
                  <a:gd name="connsiteY7" fmla="*/ 200025 h 276225"/>
                  <a:gd name="connsiteX0" fmla="*/ 130969 w 403225"/>
                  <a:gd name="connsiteY0" fmla="*/ 33109 h 278378"/>
                  <a:gd name="connsiteX1" fmla="*/ 166688 w 403225"/>
                  <a:gd name="connsiteY1" fmla="*/ 566 h 278378"/>
                  <a:gd name="connsiteX2" fmla="*/ 209550 w 403225"/>
                  <a:gd name="connsiteY2" fmla="*/ 62478 h 278378"/>
                  <a:gd name="connsiteX3" fmla="*/ 231775 w 403225"/>
                  <a:gd name="connsiteY3" fmla="*/ 119628 h 278378"/>
                  <a:gd name="connsiteX4" fmla="*/ 0 w 403225"/>
                  <a:gd name="connsiteY4" fmla="*/ 278378 h 278378"/>
                  <a:gd name="connsiteX5" fmla="*/ 403225 w 403225"/>
                  <a:gd name="connsiteY5" fmla="*/ 2153 h 278378"/>
                  <a:gd name="connsiteX6" fmla="*/ 231775 w 403225"/>
                  <a:gd name="connsiteY6" fmla="*/ 125978 h 278378"/>
                  <a:gd name="connsiteX7" fmla="*/ 321469 w 403225"/>
                  <a:gd name="connsiteY7" fmla="*/ 202178 h 278378"/>
                  <a:gd name="connsiteX0" fmla="*/ 130969 w 403225"/>
                  <a:gd name="connsiteY0" fmla="*/ 33109 h 278378"/>
                  <a:gd name="connsiteX1" fmla="*/ 166688 w 403225"/>
                  <a:gd name="connsiteY1" fmla="*/ 566 h 278378"/>
                  <a:gd name="connsiteX2" fmla="*/ 209550 w 403225"/>
                  <a:gd name="connsiteY2" fmla="*/ 62478 h 278378"/>
                  <a:gd name="connsiteX3" fmla="*/ 231775 w 403225"/>
                  <a:gd name="connsiteY3" fmla="*/ 119628 h 278378"/>
                  <a:gd name="connsiteX4" fmla="*/ 0 w 403225"/>
                  <a:gd name="connsiteY4" fmla="*/ 278378 h 278378"/>
                  <a:gd name="connsiteX5" fmla="*/ 161925 w 403225"/>
                  <a:gd name="connsiteY5" fmla="*/ 174397 h 278378"/>
                  <a:gd name="connsiteX6" fmla="*/ 403225 w 403225"/>
                  <a:gd name="connsiteY6" fmla="*/ 2153 h 278378"/>
                  <a:gd name="connsiteX7" fmla="*/ 231775 w 403225"/>
                  <a:gd name="connsiteY7" fmla="*/ 125978 h 278378"/>
                  <a:gd name="connsiteX8" fmla="*/ 321469 w 403225"/>
                  <a:gd name="connsiteY8" fmla="*/ 202178 h 278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225" h="278378">
                    <a:moveTo>
                      <a:pt x="130969" y="33109"/>
                    </a:moveTo>
                    <a:cubicBezTo>
                      <a:pt x="144463" y="23849"/>
                      <a:pt x="153591" y="-4329"/>
                      <a:pt x="166688" y="566"/>
                    </a:cubicBezTo>
                    <a:cubicBezTo>
                      <a:pt x="179785" y="5461"/>
                      <a:pt x="199496" y="43428"/>
                      <a:pt x="209550" y="62478"/>
                    </a:cubicBezTo>
                    <a:lnTo>
                      <a:pt x="231775" y="119628"/>
                    </a:lnTo>
                    <a:lnTo>
                      <a:pt x="0" y="278378"/>
                    </a:lnTo>
                    <a:cubicBezTo>
                      <a:pt x="50800" y="242130"/>
                      <a:pt x="111125" y="210645"/>
                      <a:pt x="161925" y="174397"/>
                    </a:cubicBezTo>
                    <a:lnTo>
                      <a:pt x="403225" y="2153"/>
                    </a:lnTo>
                    <a:lnTo>
                      <a:pt x="231775" y="125978"/>
                    </a:lnTo>
                    <a:cubicBezTo>
                      <a:pt x="261673" y="155347"/>
                      <a:pt x="258233" y="177571"/>
                      <a:pt x="321469" y="202178"/>
                    </a:cubicBezTo>
                  </a:path>
                </a:pathLst>
              </a:custGeom>
              <a:noFill/>
              <a:ln w="19050" cap="rnd">
                <a:solidFill>
                  <a:schemeClr val="bg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 name="Freeform 18">
                <a:extLst>
                  <a:ext uri="{FF2B5EF4-FFF2-40B4-BE49-F238E27FC236}">
                    <a16:creationId xmlns:a16="http://schemas.microsoft.com/office/drawing/2014/main" id="{36621617-84ED-6945-8205-92A52F628D5E}"/>
                  </a:ext>
                </a:extLst>
              </p:cNvPr>
              <p:cNvSpPr/>
              <p:nvPr/>
            </p:nvSpPr>
            <p:spPr>
              <a:xfrm>
                <a:off x="5546388" y="2603499"/>
                <a:ext cx="228938" cy="168193"/>
              </a:xfrm>
              <a:custGeom>
                <a:avLst/>
                <a:gdLst>
                  <a:gd name="connsiteX0" fmla="*/ 238125 w 238125"/>
                  <a:gd name="connsiteY0" fmla="*/ 73025 h 171450"/>
                  <a:gd name="connsiteX1" fmla="*/ 180975 w 238125"/>
                  <a:gd name="connsiteY1" fmla="*/ 92075 h 171450"/>
                  <a:gd name="connsiteX2" fmla="*/ 136525 w 238125"/>
                  <a:gd name="connsiteY2" fmla="*/ 57150 h 171450"/>
                  <a:gd name="connsiteX3" fmla="*/ 136525 w 238125"/>
                  <a:gd name="connsiteY3" fmla="*/ 6350 h 171450"/>
                  <a:gd name="connsiteX4" fmla="*/ 180975 w 238125"/>
                  <a:gd name="connsiteY4" fmla="*/ 0 h 171450"/>
                  <a:gd name="connsiteX5" fmla="*/ 38100 w 238125"/>
                  <a:gd name="connsiteY5" fmla="*/ 171450 h 171450"/>
                  <a:gd name="connsiteX6" fmla="*/ 0 w 238125"/>
                  <a:gd name="connsiteY6" fmla="*/ 149225 h 171450"/>
                  <a:gd name="connsiteX7" fmla="*/ 31750 w 238125"/>
                  <a:gd name="connsiteY7" fmla="*/ 95250 h 171450"/>
                  <a:gd name="connsiteX8" fmla="*/ 107950 w 238125"/>
                  <a:gd name="connsiteY8" fmla="*/ 73025 h 171450"/>
                  <a:gd name="connsiteX0" fmla="*/ 238178 w 238178"/>
                  <a:gd name="connsiteY0" fmla="*/ 73025 h 171450"/>
                  <a:gd name="connsiteX1" fmla="*/ 181028 w 238178"/>
                  <a:gd name="connsiteY1" fmla="*/ 92075 h 171450"/>
                  <a:gd name="connsiteX2" fmla="*/ 136578 w 238178"/>
                  <a:gd name="connsiteY2" fmla="*/ 57150 h 171450"/>
                  <a:gd name="connsiteX3" fmla="*/ 136578 w 238178"/>
                  <a:gd name="connsiteY3" fmla="*/ 6350 h 171450"/>
                  <a:gd name="connsiteX4" fmla="*/ 181028 w 238178"/>
                  <a:gd name="connsiteY4" fmla="*/ 0 h 171450"/>
                  <a:gd name="connsiteX5" fmla="*/ 38153 w 238178"/>
                  <a:gd name="connsiteY5" fmla="*/ 171450 h 171450"/>
                  <a:gd name="connsiteX6" fmla="*/ 53 w 238178"/>
                  <a:gd name="connsiteY6" fmla="*/ 149225 h 171450"/>
                  <a:gd name="connsiteX7" fmla="*/ 31803 w 238178"/>
                  <a:gd name="connsiteY7" fmla="*/ 95250 h 171450"/>
                  <a:gd name="connsiteX8" fmla="*/ 108003 w 238178"/>
                  <a:gd name="connsiteY8" fmla="*/ 73025 h 171450"/>
                  <a:gd name="connsiteX0" fmla="*/ 238167 w 238167"/>
                  <a:gd name="connsiteY0" fmla="*/ 73025 h 171450"/>
                  <a:gd name="connsiteX1" fmla="*/ 181017 w 238167"/>
                  <a:gd name="connsiteY1" fmla="*/ 92075 h 171450"/>
                  <a:gd name="connsiteX2" fmla="*/ 136567 w 238167"/>
                  <a:gd name="connsiteY2" fmla="*/ 57150 h 171450"/>
                  <a:gd name="connsiteX3" fmla="*/ 136567 w 238167"/>
                  <a:gd name="connsiteY3" fmla="*/ 6350 h 171450"/>
                  <a:gd name="connsiteX4" fmla="*/ 181017 w 238167"/>
                  <a:gd name="connsiteY4" fmla="*/ 0 h 171450"/>
                  <a:gd name="connsiteX5" fmla="*/ 38142 w 238167"/>
                  <a:gd name="connsiteY5" fmla="*/ 171450 h 171450"/>
                  <a:gd name="connsiteX6" fmla="*/ 42 w 238167"/>
                  <a:gd name="connsiteY6" fmla="*/ 149225 h 171450"/>
                  <a:gd name="connsiteX7" fmla="*/ 36554 w 238167"/>
                  <a:gd name="connsiteY7" fmla="*/ 102393 h 171450"/>
                  <a:gd name="connsiteX8" fmla="*/ 107992 w 238167"/>
                  <a:gd name="connsiteY8" fmla="*/ 73025 h 171450"/>
                  <a:gd name="connsiteX0" fmla="*/ 238128 w 238128"/>
                  <a:gd name="connsiteY0" fmla="*/ 73025 h 180088"/>
                  <a:gd name="connsiteX1" fmla="*/ 180978 w 238128"/>
                  <a:gd name="connsiteY1" fmla="*/ 92075 h 180088"/>
                  <a:gd name="connsiteX2" fmla="*/ 136528 w 238128"/>
                  <a:gd name="connsiteY2" fmla="*/ 57150 h 180088"/>
                  <a:gd name="connsiteX3" fmla="*/ 136528 w 238128"/>
                  <a:gd name="connsiteY3" fmla="*/ 6350 h 180088"/>
                  <a:gd name="connsiteX4" fmla="*/ 180978 w 238128"/>
                  <a:gd name="connsiteY4" fmla="*/ 0 h 180088"/>
                  <a:gd name="connsiteX5" fmla="*/ 38103 w 238128"/>
                  <a:gd name="connsiteY5" fmla="*/ 171450 h 180088"/>
                  <a:gd name="connsiteX6" fmla="*/ 3 w 238128"/>
                  <a:gd name="connsiteY6" fmla="*/ 149225 h 180088"/>
                  <a:gd name="connsiteX7" fmla="*/ 36515 w 238128"/>
                  <a:gd name="connsiteY7" fmla="*/ 102393 h 180088"/>
                  <a:gd name="connsiteX8" fmla="*/ 107953 w 238128"/>
                  <a:gd name="connsiteY8" fmla="*/ 73025 h 180088"/>
                  <a:gd name="connsiteX0" fmla="*/ 228605 w 228605"/>
                  <a:gd name="connsiteY0" fmla="*/ 73025 h 180088"/>
                  <a:gd name="connsiteX1" fmla="*/ 171455 w 228605"/>
                  <a:gd name="connsiteY1" fmla="*/ 92075 h 180088"/>
                  <a:gd name="connsiteX2" fmla="*/ 127005 w 228605"/>
                  <a:gd name="connsiteY2" fmla="*/ 57150 h 180088"/>
                  <a:gd name="connsiteX3" fmla="*/ 127005 w 228605"/>
                  <a:gd name="connsiteY3" fmla="*/ 6350 h 180088"/>
                  <a:gd name="connsiteX4" fmla="*/ 171455 w 228605"/>
                  <a:gd name="connsiteY4" fmla="*/ 0 h 180088"/>
                  <a:gd name="connsiteX5" fmla="*/ 28580 w 228605"/>
                  <a:gd name="connsiteY5" fmla="*/ 171450 h 180088"/>
                  <a:gd name="connsiteX6" fmla="*/ 5 w 228605"/>
                  <a:gd name="connsiteY6" fmla="*/ 149225 h 180088"/>
                  <a:gd name="connsiteX7" fmla="*/ 26992 w 228605"/>
                  <a:gd name="connsiteY7" fmla="*/ 102393 h 180088"/>
                  <a:gd name="connsiteX8" fmla="*/ 98430 w 228605"/>
                  <a:gd name="connsiteY8" fmla="*/ 73025 h 180088"/>
                  <a:gd name="connsiteX0" fmla="*/ 228938 w 228938"/>
                  <a:gd name="connsiteY0" fmla="*/ 73025 h 168193"/>
                  <a:gd name="connsiteX1" fmla="*/ 171788 w 228938"/>
                  <a:gd name="connsiteY1" fmla="*/ 92075 h 168193"/>
                  <a:gd name="connsiteX2" fmla="*/ 127338 w 228938"/>
                  <a:gd name="connsiteY2" fmla="*/ 57150 h 168193"/>
                  <a:gd name="connsiteX3" fmla="*/ 127338 w 228938"/>
                  <a:gd name="connsiteY3" fmla="*/ 6350 h 168193"/>
                  <a:gd name="connsiteX4" fmla="*/ 171788 w 228938"/>
                  <a:gd name="connsiteY4" fmla="*/ 0 h 168193"/>
                  <a:gd name="connsiteX5" fmla="*/ 43200 w 228938"/>
                  <a:gd name="connsiteY5" fmla="*/ 157163 h 168193"/>
                  <a:gd name="connsiteX6" fmla="*/ 338 w 228938"/>
                  <a:gd name="connsiteY6" fmla="*/ 149225 h 168193"/>
                  <a:gd name="connsiteX7" fmla="*/ 27325 w 228938"/>
                  <a:gd name="connsiteY7" fmla="*/ 102393 h 168193"/>
                  <a:gd name="connsiteX8" fmla="*/ 98763 w 228938"/>
                  <a:gd name="connsiteY8" fmla="*/ 73025 h 168193"/>
                  <a:gd name="connsiteX0" fmla="*/ 228938 w 228938"/>
                  <a:gd name="connsiteY0" fmla="*/ 73025 h 168193"/>
                  <a:gd name="connsiteX1" fmla="*/ 171788 w 228938"/>
                  <a:gd name="connsiteY1" fmla="*/ 92075 h 168193"/>
                  <a:gd name="connsiteX2" fmla="*/ 127338 w 228938"/>
                  <a:gd name="connsiteY2" fmla="*/ 57150 h 168193"/>
                  <a:gd name="connsiteX3" fmla="*/ 127338 w 228938"/>
                  <a:gd name="connsiteY3" fmla="*/ 6350 h 168193"/>
                  <a:gd name="connsiteX4" fmla="*/ 171788 w 228938"/>
                  <a:gd name="connsiteY4" fmla="*/ 0 h 168193"/>
                  <a:gd name="connsiteX5" fmla="*/ 43200 w 228938"/>
                  <a:gd name="connsiteY5" fmla="*/ 157163 h 168193"/>
                  <a:gd name="connsiteX6" fmla="*/ 338 w 228938"/>
                  <a:gd name="connsiteY6" fmla="*/ 149225 h 168193"/>
                  <a:gd name="connsiteX7" fmla="*/ 27325 w 228938"/>
                  <a:gd name="connsiteY7" fmla="*/ 102393 h 168193"/>
                  <a:gd name="connsiteX8" fmla="*/ 98763 w 228938"/>
                  <a:gd name="connsiteY8" fmla="*/ 73025 h 16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938" h="168193">
                    <a:moveTo>
                      <a:pt x="228938" y="73025"/>
                    </a:moveTo>
                    <a:cubicBezTo>
                      <a:pt x="209888" y="79375"/>
                      <a:pt x="188721" y="94721"/>
                      <a:pt x="171788" y="92075"/>
                    </a:cubicBezTo>
                    <a:cubicBezTo>
                      <a:pt x="154855" y="89429"/>
                      <a:pt x="134746" y="71437"/>
                      <a:pt x="127338" y="57150"/>
                    </a:cubicBezTo>
                    <a:lnTo>
                      <a:pt x="127338" y="6350"/>
                    </a:lnTo>
                    <a:lnTo>
                      <a:pt x="171788" y="0"/>
                    </a:lnTo>
                    <a:lnTo>
                      <a:pt x="43200" y="157163"/>
                    </a:lnTo>
                    <a:cubicBezTo>
                      <a:pt x="13038" y="182034"/>
                      <a:pt x="2984" y="158353"/>
                      <a:pt x="338" y="149225"/>
                    </a:cubicBezTo>
                    <a:cubicBezTo>
                      <a:pt x="-2308" y="140097"/>
                      <a:pt x="10921" y="115093"/>
                      <a:pt x="27325" y="102393"/>
                    </a:cubicBezTo>
                    <a:cubicBezTo>
                      <a:pt x="43729" y="89693"/>
                      <a:pt x="73363" y="80433"/>
                      <a:pt x="98763" y="73025"/>
                    </a:cubicBezTo>
                  </a:path>
                </a:pathLst>
              </a:custGeom>
              <a:noFill/>
              <a:ln w="19050" cap="rnd">
                <a:solidFill>
                  <a:schemeClr val="bg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Freeform 19">
                <a:extLst>
                  <a:ext uri="{FF2B5EF4-FFF2-40B4-BE49-F238E27FC236}">
                    <a16:creationId xmlns:a16="http://schemas.microsoft.com/office/drawing/2014/main" id="{28F38C7D-9F64-3348-9332-DF013D4EE16D}"/>
                  </a:ext>
                </a:extLst>
              </p:cNvPr>
              <p:cNvSpPr/>
              <p:nvPr/>
            </p:nvSpPr>
            <p:spPr>
              <a:xfrm>
                <a:off x="5784849" y="2609850"/>
                <a:ext cx="66675" cy="247650"/>
              </a:xfrm>
              <a:custGeom>
                <a:avLst/>
                <a:gdLst>
                  <a:gd name="connsiteX0" fmla="*/ 76200 w 76200"/>
                  <a:gd name="connsiteY0" fmla="*/ 0 h 266700"/>
                  <a:gd name="connsiteX1" fmla="*/ 0 w 76200"/>
                  <a:gd name="connsiteY1" fmla="*/ 234950 h 266700"/>
                  <a:gd name="connsiteX2" fmla="*/ 0 w 76200"/>
                  <a:gd name="connsiteY2" fmla="*/ 234950 h 266700"/>
                  <a:gd name="connsiteX3" fmla="*/ 28575 w 76200"/>
                  <a:gd name="connsiteY3" fmla="*/ 266700 h 266700"/>
                  <a:gd name="connsiteX0" fmla="*/ 76200 w 76200"/>
                  <a:gd name="connsiteY0" fmla="*/ 0 h 266700"/>
                  <a:gd name="connsiteX1" fmla="*/ 0 w 76200"/>
                  <a:gd name="connsiteY1" fmla="*/ 234950 h 266700"/>
                  <a:gd name="connsiteX2" fmla="*/ 0 w 76200"/>
                  <a:gd name="connsiteY2" fmla="*/ 249238 h 266700"/>
                  <a:gd name="connsiteX3" fmla="*/ 28575 w 76200"/>
                  <a:gd name="connsiteY3" fmla="*/ 266700 h 266700"/>
                  <a:gd name="connsiteX0" fmla="*/ 66675 w 66675"/>
                  <a:gd name="connsiteY0" fmla="*/ 0 h 247650"/>
                  <a:gd name="connsiteX1" fmla="*/ 0 w 66675"/>
                  <a:gd name="connsiteY1" fmla="*/ 215900 h 247650"/>
                  <a:gd name="connsiteX2" fmla="*/ 0 w 66675"/>
                  <a:gd name="connsiteY2" fmla="*/ 230188 h 247650"/>
                  <a:gd name="connsiteX3" fmla="*/ 28575 w 66675"/>
                  <a:gd name="connsiteY3" fmla="*/ 247650 h 247650"/>
                  <a:gd name="connsiteX0" fmla="*/ 66675 w 66675"/>
                  <a:gd name="connsiteY0" fmla="*/ 0 h 247650"/>
                  <a:gd name="connsiteX1" fmla="*/ 0 w 66675"/>
                  <a:gd name="connsiteY1" fmla="*/ 215900 h 247650"/>
                  <a:gd name="connsiteX2" fmla="*/ 0 w 66675"/>
                  <a:gd name="connsiteY2" fmla="*/ 230188 h 247650"/>
                  <a:gd name="connsiteX3" fmla="*/ 28575 w 66675"/>
                  <a:gd name="connsiteY3" fmla="*/ 247650 h 247650"/>
                </a:gdLst>
                <a:ahLst/>
                <a:cxnLst>
                  <a:cxn ang="0">
                    <a:pos x="connsiteX0" y="connsiteY0"/>
                  </a:cxn>
                  <a:cxn ang="0">
                    <a:pos x="connsiteX1" y="connsiteY1"/>
                  </a:cxn>
                  <a:cxn ang="0">
                    <a:pos x="connsiteX2" y="connsiteY2"/>
                  </a:cxn>
                  <a:cxn ang="0">
                    <a:pos x="connsiteX3" y="connsiteY3"/>
                  </a:cxn>
                </a:cxnLst>
                <a:rect l="l" t="t" r="r" b="b"/>
                <a:pathLst>
                  <a:path w="66675" h="247650">
                    <a:moveTo>
                      <a:pt x="66675" y="0"/>
                    </a:moveTo>
                    <a:cubicBezTo>
                      <a:pt x="56356" y="71967"/>
                      <a:pt x="22225" y="143933"/>
                      <a:pt x="0" y="215900"/>
                    </a:cubicBezTo>
                    <a:lnTo>
                      <a:pt x="0" y="230188"/>
                    </a:lnTo>
                    <a:cubicBezTo>
                      <a:pt x="9525" y="240771"/>
                      <a:pt x="19050" y="237067"/>
                      <a:pt x="28575" y="247650"/>
                    </a:cubicBezTo>
                  </a:path>
                </a:pathLst>
              </a:custGeom>
              <a:noFill/>
              <a:ln w="19050" cap="rnd">
                <a:solidFill>
                  <a:schemeClr val="bg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Freeform 20">
                <a:extLst>
                  <a:ext uri="{FF2B5EF4-FFF2-40B4-BE49-F238E27FC236}">
                    <a16:creationId xmlns:a16="http://schemas.microsoft.com/office/drawing/2014/main" id="{38B49CA4-1714-E34D-8262-46A3BA7FB230}"/>
                  </a:ext>
                </a:extLst>
              </p:cNvPr>
              <p:cNvSpPr/>
              <p:nvPr/>
            </p:nvSpPr>
            <p:spPr>
              <a:xfrm>
                <a:off x="5900738" y="2522435"/>
                <a:ext cx="173814" cy="528740"/>
              </a:xfrm>
              <a:custGeom>
                <a:avLst/>
                <a:gdLst>
                  <a:gd name="connsiteX0" fmla="*/ 0 w 193675"/>
                  <a:gd name="connsiteY0" fmla="*/ 539750 h 539750"/>
                  <a:gd name="connsiteX1" fmla="*/ 47625 w 193675"/>
                  <a:gd name="connsiteY1" fmla="*/ 501650 h 539750"/>
                  <a:gd name="connsiteX2" fmla="*/ 44450 w 193675"/>
                  <a:gd name="connsiteY2" fmla="*/ 320675 h 539750"/>
                  <a:gd name="connsiteX3" fmla="*/ 85725 w 193675"/>
                  <a:gd name="connsiteY3" fmla="*/ 146050 h 539750"/>
                  <a:gd name="connsiteX4" fmla="*/ 107950 w 193675"/>
                  <a:gd name="connsiteY4" fmla="*/ 60325 h 539750"/>
                  <a:gd name="connsiteX5" fmla="*/ 104775 w 193675"/>
                  <a:gd name="connsiteY5" fmla="*/ 28575 h 539750"/>
                  <a:gd name="connsiteX6" fmla="*/ 165100 w 193675"/>
                  <a:gd name="connsiteY6" fmla="*/ 0 h 539750"/>
                  <a:gd name="connsiteX7" fmla="*/ 193675 w 193675"/>
                  <a:gd name="connsiteY7" fmla="*/ 47625 h 539750"/>
                  <a:gd name="connsiteX8" fmla="*/ 177800 w 193675"/>
                  <a:gd name="connsiteY8" fmla="*/ 117475 h 539750"/>
                  <a:gd name="connsiteX9" fmla="*/ 133350 w 193675"/>
                  <a:gd name="connsiteY9" fmla="*/ 158750 h 539750"/>
                  <a:gd name="connsiteX10" fmla="*/ 79375 w 193675"/>
                  <a:gd name="connsiteY10" fmla="*/ 177800 h 539750"/>
                  <a:gd name="connsiteX0" fmla="*/ 0 w 193675"/>
                  <a:gd name="connsiteY0" fmla="*/ 539750 h 539750"/>
                  <a:gd name="connsiteX1" fmla="*/ 35718 w 193675"/>
                  <a:gd name="connsiteY1" fmla="*/ 477838 h 539750"/>
                  <a:gd name="connsiteX2" fmla="*/ 44450 w 193675"/>
                  <a:gd name="connsiteY2" fmla="*/ 320675 h 539750"/>
                  <a:gd name="connsiteX3" fmla="*/ 85725 w 193675"/>
                  <a:gd name="connsiteY3" fmla="*/ 146050 h 539750"/>
                  <a:gd name="connsiteX4" fmla="*/ 107950 w 193675"/>
                  <a:gd name="connsiteY4" fmla="*/ 60325 h 539750"/>
                  <a:gd name="connsiteX5" fmla="*/ 104775 w 193675"/>
                  <a:gd name="connsiteY5" fmla="*/ 28575 h 539750"/>
                  <a:gd name="connsiteX6" fmla="*/ 165100 w 193675"/>
                  <a:gd name="connsiteY6" fmla="*/ 0 h 539750"/>
                  <a:gd name="connsiteX7" fmla="*/ 193675 w 193675"/>
                  <a:gd name="connsiteY7" fmla="*/ 47625 h 539750"/>
                  <a:gd name="connsiteX8" fmla="*/ 177800 w 193675"/>
                  <a:gd name="connsiteY8" fmla="*/ 117475 h 539750"/>
                  <a:gd name="connsiteX9" fmla="*/ 133350 w 193675"/>
                  <a:gd name="connsiteY9" fmla="*/ 158750 h 539750"/>
                  <a:gd name="connsiteX10" fmla="*/ 79375 w 193675"/>
                  <a:gd name="connsiteY10" fmla="*/ 177800 h 539750"/>
                  <a:gd name="connsiteX0" fmla="*/ 0 w 179388"/>
                  <a:gd name="connsiteY0" fmla="*/ 530225 h 530225"/>
                  <a:gd name="connsiteX1" fmla="*/ 21431 w 179388"/>
                  <a:gd name="connsiteY1" fmla="*/ 477838 h 530225"/>
                  <a:gd name="connsiteX2" fmla="*/ 30163 w 179388"/>
                  <a:gd name="connsiteY2" fmla="*/ 320675 h 530225"/>
                  <a:gd name="connsiteX3" fmla="*/ 71438 w 179388"/>
                  <a:gd name="connsiteY3" fmla="*/ 146050 h 530225"/>
                  <a:gd name="connsiteX4" fmla="*/ 93663 w 179388"/>
                  <a:gd name="connsiteY4" fmla="*/ 60325 h 530225"/>
                  <a:gd name="connsiteX5" fmla="*/ 90488 w 179388"/>
                  <a:gd name="connsiteY5" fmla="*/ 28575 h 530225"/>
                  <a:gd name="connsiteX6" fmla="*/ 150813 w 179388"/>
                  <a:gd name="connsiteY6" fmla="*/ 0 h 530225"/>
                  <a:gd name="connsiteX7" fmla="*/ 179388 w 179388"/>
                  <a:gd name="connsiteY7" fmla="*/ 47625 h 530225"/>
                  <a:gd name="connsiteX8" fmla="*/ 163513 w 179388"/>
                  <a:gd name="connsiteY8" fmla="*/ 117475 h 530225"/>
                  <a:gd name="connsiteX9" fmla="*/ 119063 w 179388"/>
                  <a:gd name="connsiteY9" fmla="*/ 158750 h 530225"/>
                  <a:gd name="connsiteX10" fmla="*/ 65088 w 179388"/>
                  <a:gd name="connsiteY10" fmla="*/ 177800 h 530225"/>
                  <a:gd name="connsiteX0" fmla="*/ 0 w 179388"/>
                  <a:gd name="connsiteY0" fmla="*/ 530225 h 530225"/>
                  <a:gd name="connsiteX1" fmla="*/ 21431 w 179388"/>
                  <a:gd name="connsiteY1" fmla="*/ 477838 h 530225"/>
                  <a:gd name="connsiteX2" fmla="*/ 30163 w 179388"/>
                  <a:gd name="connsiteY2" fmla="*/ 320675 h 530225"/>
                  <a:gd name="connsiteX3" fmla="*/ 71438 w 179388"/>
                  <a:gd name="connsiteY3" fmla="*/ 146050 h 530225"/>
                  <a:gd name="connsiteX4" fmla="*/ 93663 w 179388"/>
                  <a:gd name="connsiteY4" fmla="*/ 60325 h 530225"/>
                  <a:gd name="connsiteX5" fmla="*/ 90488 w 179388"/>
                  <a:gd name="connsiteY5" fmla="*/ 28575 h 530225"/>
                  <a:gd name="connsiteX6" fmla="*/ 150813 w 179388"/>
                  <a:gd name="connsiteY6" fmla="*/ 0 h 530225"/>
                  <a:gd name="connsiteX7" fmla="*/ 179388 w 179388"/>
                  <a:gd name="connsiteY7" fmla="*/ 47625 h 530225"/>
                  <a:gd name="connsiteX8" fmla="*/ 163513 w 179388"/>
                  <a:gd name="connsiteY8" fmla="*/ 117475 h 530225"/>
                  <a:gd name="connsiteX9" fmla="*/ 119063 w 179388"/>
                  <a:gd name="connsiteY9" fmla="*/ 158750 h 530225"/>
                  <a:gd name="connsiteX10" fmla="*/ 65088 w 179388"/>
                  <a:gd name="connsiteY10" fmla="*/ 177800 h 530225"/>
                  <a:gd name="connsiteX0" fmla="*/ 0 w 179388"/>
                  <a:gd name="connsiteY0" fmla="*/ 530225 h 530225"/>
                  <a:gd name="connsiteX1" fmla="*/ 21431 w 179388"/>
                  <a:gd name="connsiteY1" fmla="*/ 477838 h 530225"/>
                  <a:gd name="connsiteX2" fmla="*/ 30163 w 179388"/>
                  <a:gd name="connsiteY2" fmla="*/ 320675 h 530225"/>
                  <a:gd name="connsiteX3" fmla="*/ 71438 w 179388"/>
                  <a:gd name="connsiteY3" fmla="*/ 146050 h 530225"/>
                  <a:gd name="connsiteX4" fmla="*/ 93663 w 179388"/>
                  <a:gd name="connsiteY4" fmla="*/ 60325 h 530225"/>
                  <a:gd name="connsiteX5" fmla="*/ 90488 w 179388"/>
                  <a:gd name="connsiteY5" fmla="*/ 28575 h 530225"/>
                  <a:gd name="connsiteX6" fmla="*/ 150813 w 179388"/>
                  <a:gd name="connsiteY6" fmla="*/ 0 h 530225"/>
                  <a:gd name="connsiteX7" fmla="*/ 179388 w 179388"/>
                  <a:gd name="connsiteY7" fmla="*/ 47625 h 530225"/>
                  <a:gd name="connsiteX8" fmla="*/ 163513 w 179388"/>
                  <a:gd name="connsiteY8" fmla="*/ 117475 h 530225"/>
                  <a:gd name="connsiteX9" fmla="*/ 119063 w 179388"/>
                  <a:gd name="connsiteY9" fmla="*/ 158750 h 530225"/>
                  <a:gd name="connsiteX10" fmla="*/ 65088 w 179388"/>
                  <a:gd name="connsiteY10" fmla="*/ 177800 h 530225"/>
                  <a:gd name="connsiteX0" fmla="*/ 0 w 179388"/>
                  <a:gd name="connsiteY0" fmla="*/ 530225 h 530225"/>
                  <a:gd name="connsiteX1" fmla="*/ 21431 w 179388"/>
                  <a:gd name="connsiteY1" fmla="*/ 477838 h 530225"/>
                  <a:gd name="connsiteX2" fmla="*/ 30163 w 179388"/>
                  <a:gd name="connsiteY2" fmla="*/ 320675 h 530225"/>
                  <a:gd name="connsiteX3" fmla="*/ 71438 w 179388"/>
                  <a:gd name="connsiteY3" fmla="*/ 146050 h 530225"/>
                  <a:gd name="connsiteX4" fmla="*/ 93663 w 179388"/>
                  <a:gd name="connsiteY4" fmla="*/ 60325 h 530225"/>
                  <a:gd name="connsiteX5" fmla="*/ 90488 w 179388"/>
                  <a:gd name="connsiteY5" fmla="*/ 28575 h 530225"/>
                  <a:gd name="connsiteX6" fmla="*/ 150813 w 179388"/>
                  <a:gd name="connsiteY6" fmla="*/ 0 h 530225"/>
                  <a:gd name="connsiteX7" fmla="*/ 179388 w 179388"/>
                  <a:gd name="connsiteY7" fmla="*/ 47625 h 530225"/>
                  <a:gd name="connsiteX8" fmla="*/ 163513 w 179388"/>
                  <a:gd name="connsiteY8" fmla="*/ 117475 h 530225"/>
                  <a:gd name="connsiteX9" fmla="*/ 119063 w 179388"/>
                  <a:gd name="connsiteY9" fmla="*/ 158750 h 530225"/>
                  <a:gd name="connsiteX10" fmla="*/ 65088 w 179388"/>
                  <a:gd name="connsiteY10" fmla="*/ 177800 h 530225"/>
                  <a:gd name="connsiteX0" fmla="*/ 0 w 179388"/>
                  <a:gd name="connsiteY0" fmla="*/ 530225 h 530225"/>
                  <a:gd name="connsiteX1" fmla="*/ 21431 w 179388"/>
                  <a:gd name="connsiteY1" fmla="*/ 477838 h 530225"/>
                  <a:gd name="connsiteX2" fmla="*/ 39688 w 179388"/>
                  <a:gd name="connsiteY2" fmla="*/ 318294 h 530225"/>
                  <a:gd name="connsiteX3" fmla="*/ 71438 w 179388"/>
                  <a:gd name="connsiteY3" fmla="*/ 146050 h 530225"/>
                  <a:gd name="connsiteX4" fmla="*/ 93663 w 179388"/>
                  <a:gd name="connsiteY4" fmla="*/ 60325 h 530225"/>
                  <a:gd name="connsiteX5" fmla="*/ 90488 w 179388"/>
                  <a:gd name="connsiteY5" fmla="*/ 28575 h 530225"/>
                  <a:gd name="connsiteX6" fmla="*/ 150813 w 179388"/>
                  <a:gd name="connsiteY6" fmla="*/ 0 h 530225"/>
                  <a:gd name="connsiteX7" fmla="*/ 179388 w 179388"/>
                  <a:gd name="connsiteY7" fmla="*/ 47625 h 530225"/>
                  <a:gd name="connsiteX8" fmla="*/ 163513 w 179388"/>
                  <a:gd name="connsiteY8" fmla="*/ 117475 h 530225"/>
                  <a:gd name="connsiteX9" fmla="*/ 119063 w 179388"/>
                  <a:gd name="connsiteY9" fmla="*/ 158750 h 530225"/>
                  <a:gd name="connsiteX10" fmla="*/ 65088 w 179388"/>
                  <a:gd name="connsiteY10" fmla="*/ 177800 h 530225"/>
                  <a:gd name="connsiteX0" fmla="*/ 0 w 179388"/>
                  <a:gd name="connsiteY0" fmla="*/ 530225 h 530225"/>
                  <a:gd name="connsiteX1" fmla="*/ 21431 w 179388"/>
                  <a:gd name="connsiteY1" fmla="*/ 477838 h 530225"/>
                  <a:gd name="connsiteX2" fmla="*/ 37307 w 179388"/>
                  <a:gd name="connsiteY2" fmla="*/ 313532 h 530225"/>
                  <a:gd name="connsiteX3" fmla="*/ 71438 w 179388"/>
                  <a:gd name="connsiteY3" fmla="*/ 146050 h 530225"/>
                  <a:gd name="connsiteX4" fmla="*/ 93663 w 179388"/>
                  <a:gd name="connsiteY4" fmla="*/ 60325 h 530225"/>
                  <a:gd name="connsiteX5" fmla="*/ 90488 w 179388"/>
                  <a:gd name="connsiteY5" fmla="*/ 28575 h 530225"/>
                  <a:gd name="connsiteX6" fmla="*/ 150813 w 179388"/>
                  <a:gd name="connsiteY6" fmla="*/ 0 h 530225"/>
                  <a:gd name="connsiteX7" fmla="*/ 179388 w 179388"/>
                  <a:gd name="connsiteY7" fmla="*/ 47625 h 530225"/>
                  <a:gd name="connsiteX8" fmla="*/ 163513 w 179388"/>
                  <a:gd name="connsiteY8" fmla="*/ 117475 h 530225"/>
                  <a:gd name="connsiteX9" fmla="*/ 119063 w 179388"/>
                  <a:gd name="connsiteY9" fmla="*/ 158750 h 530225"/>
                  <a:gd name="connsiteX10" fmla="*/ 65088 w 179388"/>
                  <a:gd name="connsiteY10" fmla="*/ 177800 h 530225"/>
                  <a:gd name="connsiteX0" fmla="*/ 0 w 179388"/>
                  <a:gd name="connsiteY0" fmla="*/ 530225 h 530225"/>
                  <a:gd name="connsiteX1" fmla="*/ 21431 w 179388"/>
                  <a:gd name="connsiteY1" fmla="*/ 477838 h 530225"/>
                  <a:gd name="connsiteX2" fmla="*/ 37307 w 179388"/>
                  <a:gd name="connsiteY2" fmla="*/ 313532 h 530225"/>
                  <a:gd name="connsiteX3" fmla="*/ 71438 w 179388"/>
                  <a:gd name="connsiteY3" fmla="*/ 146050 h 530225"/>
                  <a:gd name="connsiteX4" fmla="*/ 90488 w 179388"/>
                  <a:gd name="connsiteY4" fmla="*/ 28575 h 530225"/>
                  <a:gd name="connsiteX5" fmla="*/ 150813 w 179388"/>
                  <a:gd name="connsiteY5" fmla="*/ 0 h 530225"/>
                  <a:gd name="connsiteX6" fmla="*/ 179388 w 179388"/>
                  <a:gd name="connsiteY6" fmla="*/ 47625 h 530225"/>
                  <a:gd name="connsiteX7" fmla="*/ 163513 w 179388"/>
                  <a:gd name="connsiteY7" fmla="*/ 117475 h 530225"/>
                  <a:gd name="connsiteX8" fmla="*/ 119063 w 179388"/>
                  <a:gd name="connsiteY8" fmla="*/ 158750 h 530225"/>
                  <a:gd name="connsiteX9" fmla="*/ 65088 w 179388"/>
                  <a:gd name="connsiteY9" fmla="*/ 177800 h 530225"/>
                  <a:gd name="connsiteX0" fmla="*/ 0 w 179388"/>
                  <a:gd name="connsiteY0" fmla="*/ 530919 h 530919"/>
                  <a:gd name="connsiteX1" fmla="*/ 21431 w 179388"/>
                  <a:gd name="connsiteY1" fmla="*/ 478532 h 530919"/>
                  <a:gd name="connsiteX2" fmla="*/ 37307 w 179388"/>
                  <a:gd name="connsiteY2" fmla="*/ 314226 h 530919"/>
                  <a:gd name="connsiteX3" fmla="*/ 71438 w 179388"/>
                  <a:gd name="connsiteY3" fmla="*/ 146744 h 530919"/>
                  <a:gd name="connsiteX4" fmla="*/ 90488 w 179388"/>
                  <a:gd name="connsiteY4" fmla="*/ 29269 h 530919"/>
                  <a:gd name="connsiteX5" fmla="*/ 150813 w 179388"/>
                  <a:gd name="connsiteY5" fmla="*/ 694 h 530919"/>
                  <a:gd name="connsiteX6" fmla="*/ 179388 w 179388"/>
                  <a:gd name="connsiteY6" fmla="*/ 48319 h 530919"/>
                  <a:gd name="connsiteX7" fmla="*/ 163513 w 179388"/>
                  <a:gd name="connsiteY7" fmla="*/ 118169 h 530919"/>
                  <a:gd name="connsiteX8" fmla="*/ 119063 w 179388"/>
                  <a:gd name="connsiteY8" fmla="*/ 159444 h 530919"/>
                  <a:gd name="connsiteX9" fmla="*/ 65088 w 179388"/>
                  <a:gd name="connsiteY9" fmla="*/ 178494 h 530919"/>
                  <a:gd name="connsiteX0" fmla="*/ 0 w 179388"/>
                  <a:gd name="connsiteY0" fmla="*/ 522592 h 522592"/>
                  <a:gd name="connsiteX1" fmla="*/ 21431 w 179388"/>
                  <a:gd name="connsiteY1" fmla="*/ 470205 h 522592"/>
                  <a:gd name="connsiteX2" fmla="*/ 37307 w 179388"/>
                  <a:gd name="connsiteY2" fmla="*/ 305899 h 522592"/>
                  <a:gd name="connsiteX3" fmla="*/ 71438 w 179388"/>
                  <a:gd name="connsiteY3" fmla="*/ 138417 h 522592"/>
                  <a:gd name="connsiteX4" fmla="*/ 90488 w 179388"/>
                  <a:gd name="connsiteY4" fmla="*/ 20942 h 522592"/>
                  <a:gd name="connsiteX5" fmla="*/ 153194 w 179388"/>
                  <a:gd name="connsiteY5" fmla="*/ 1892 h 522592"/>
                  <a:gd name="connsiteX6" fmla="*/ 179388 w 179388"/>
                  <a:gd name="connsiteY6" fmla="*/ 39992 h 522592"/>
                  <a:gd name="connsiteX7" fmla="*/ 163513 w 179388"/>
                  <a:gd name="connsiteY7" fmla="*/ 109842 h 522592"/>
                  <a:gd name="connsiteX8" fmla="*/ 119063 w 179388"/>
                  <a:gd name="connsiteY8" fmla="*/ 151117 h 522592"/>
                  <a:gd name="connsiteX9" fmla="*/ 65088 w 179388"/>
                  <a:gd name="connsiteY9" fmla="*/ 170167 h 522592"/>
                  <a:gd name="connsiteX0" fmla="*/ 0 w 179388"/>
                  <a:gd name="connsiteY0" fmla="*/ 520817 h 520817"/>
                  <a:gd name="connsiteX1" fmla="*/ 21431 w 179388"/>
                  <a:gd name="connsiteY1" fmla="*/ 468430 h 520817"/>
                  <a:gd name="connsiteX2" fmla="*/ 37307 w 179388"/>
                  <a:gd name="connsiteY2" fmla="*/ 304124 h 520817"/>
                  <a:gd name="connsiteX3" fmla="*/ 71438 w 179388"/>
                  <a:gd name="connsiteY3" fmla="*/ 136642 h 520817"/>
                  <a:gd name="connsiteX4" fmla="*/ 92869 w 179388"/>
                  <a:gd name="connsiteY4" fmla="*/ 31073 h 520817"/>
                  <a:gd name="connsiteX5" fmla="*/ 153194 w 179388"/>
                  <a:gd name="connsiteY5" fmla="*/ 117 h 520817"/>
                  <a:gd name="connsiteX6" fmla="*/ 179388 w 179388"/>
                  <a:gd name="connsiteY6" fmla="*/ 38217 h 520817"/>
                  <a:gd name="connsiteX7" fmla="*/ 163513 w 179388"/>
                  <a:gd name="connsiteY7" fmla="*/ 108067 h 520817"/>
                  <a:gd name="connsiteX8" fmla="*/ 119063 w 179388"/>
                  <a:gd name="connsiteY8" fmla="*/ 149342 h 520817"/>
                  <a:gd name="connsiteX9" fmla="*/ 65088 w 179388"/>
                  <a:gd name="connsiteY9" fmla="*/ 168392 h 520817"/>
                  <a:gd name="connsiteX0" fmla="*/ 0 w 167482"/>
                  <a:gd name="connsiteY0" fmla="*/ 520817 h 520817"/>
                  <a:gd name="connsiteX1" fmla="*/ 21431 w 167482"/>
                  <a:gd name="connsiteY1" fmla="*/ 468430 h 520817"/>
                  <a:gd name="connsiteX2" fmla="*/ 37307 w 167482"/>
                  <a:gd name="connsiteY2" fmla="*/ 304124 h 520817"/>
                  <a:gd name="connsiteX3" fmla="*/ 71438 w 167482"/>
                  <a:gd name="connsiteY3" fmla="*/ 136642 h 520817"/>
                  <a:gd name="connsiteX4" fmla="*/ 92869 w 167482"/>
                  <a:gd name="connsiteY4" fmla="*/ 31073 h 520817"/>
                  <a:gd name="connsiteX5" fmla="*/ 153194 w 167482"/>
                  <a:gd name="connsiteY5" fmla="*/ 117 h 520817"/>
                  <a:gd name="connsiteX6" fmla="*/ 167482 w 167482"/>
                  <a:gd name="connsiteY6" fmla="*/ 38217 h 520817"/>
                  <a:gd name="connsiteX7" fmla="*/ 163513 w 167482"/>
                  <a:gd name="connsiteY7" fmla="*/ 108067 h 520817"/>
                  <a:gd name="connsiteX8" fmla="*/ 119063 w 167482"/>
                  <a:gd name="connsiteY8" fmla="*/ 149342 h 520817"/>
                  <a:gd name="connsiteX9" fmla="*/ 65088 w 167482"/>
                  <a:gd name="connsiteY9" fmla="*/ 168392 h 520817"/>
                  <a:gd name="connsiteX0" fmla="*/ 0 w 166018"/>
                  <a:gd name="connsiteY0" fmla="*/ 524773 h 524773"/>
                  <a:gd name="connsiteX1" fmla="*/ 21431 w 166018"/>
                  <a:gd name="connsiteY1" fmla="*/ 472386 h 524773"/>
                  <a:gd name="connsiteX2" fmla="*/ 37307 w 166018"/>
                  <a:gd name="connsiteY2" fmla="*/ 308080 h 524773"/>
                  <a:gd name="connsiteX3" fmla="*/ 71438 w 166018"/>
                  <a:gd name="connsiteY3" fmla="*/ 140598 h 524773"/>
                  <a:gd name="connsiteX4" fmla="*/ 92869 w 166018"/>
                  <a:gd name="connsiteY4" fmla="*/ 35029 h 524773"/>
                  <a:gd name="connsiteX5" fmla="*/ 153194 w 166018"/>
                  <a:gd name="connsiteY5" fmla="*/ 4073 h 524773"/>
                  <a:gd name="connsiteX6" fmla="*/ 163513 w 166018"/>
                  <a:gd name="connsiteY6" fmla="*/ 112023 h 524773"/>
                  <a:gd name="connsiteX7" fmla="*/ 119063 w 166018"/>
                  <a:gd name="connsiteY7" fmla="*/ 153298 h 524773"/>
                  <a:gd name="connsiteX8" fmla="*/ 65088 w 166018"/>
                  <a:gd name="connsiteY8" fmla="*/ 172348 h 524773"/>
                  <a:gd name="connsiteX0" fmla="*/ 0 w 165494"/>
                  <a:gd name="connsiteY0" fmla="*/ 524773 h 524773"/>
                  <a:gd name="connsiteX1" fmla="*/ 21431 w 165494"/>
                  <a:gd name="connsiteY1" fmla="*/ 472386 h 524773"/>
                  <a:gd name="connsiteX2" fmla="*/ 37307 w 165494"/>
                  <a:gd name="connsiteY2" fmla="*/ 308080 h 524773"/>
                  <a:gd name="connsiteX3" fmla="*/ 71438 w 165494"/>
                  <a:gd name="connsiteY3" fmla="*/ 140598 h 524773"/>
                  <a:gd name="connsiteX4" fmla="*/ 92869 w 165494"/>
                  <a:gd name="connsiteY4" fmla="*/ 35029 h 524773"/>
                  <a:gd name="connsiteX5" fmla="*/ 153194 w 165494"/>
                  <a:gd name="connsiteY5" fmla="*/ 4073 h 524773"/>
                  <a:gd name="connsiteX6" fmla="*/ 163513 w 165494"/>
                  <a:gd name="connsiteY6" fmla="*/ 112023 h 524773"/>
                  <a:gd name="connsiteX7" fmla="*/ 126206 w 165494"/>
                  <a:gd name="connsiteY7" fmla="*/ 150123 h 524773"/>
                  <a:gd name="connsiteX8" fmla="*/ 119063 w 165494"/>
                  <a:gd name="connsiteY8" fmla="*/ 153298 h 524773"/>
                  <a:gd name="connsiteX9" fmla="*/ 65088 w 165494"/>
                  <a:gd name="connsiteY9" fmla="*/ 172348 h 524773"/>
                  <a:gd name="connsiteX0" fmla="*/ 0 w 165494"/>
                  <a:gd name="connsiteY0" fmla="*/ 524773 h 524773"/>
                  <a:gd name="connsiteX1" fmla="*/ 21431 w 165494"/>
                  <a:gd name="connsiteY1" fmla="*/ 472386 h 524773"/>
                  <a:gd name="connsiteX2" fmla="*/ 37307 w 165494"/>
                  <a:gd name="connsiteY2" fmla="*/ 308080 h 524773"/>
                  <a:gd name="connsiteX3" fmla="*/ 71438 w 165494"/>
                  <a:gd name="connsiteY3" fmla="*/ 140598 h 524773"/>
                  <a:gd name="connsiteX4" fmla="*/ 92869 w 165494"/>
                  <a:gd name="connsiteY4" fmla="*/ 35029 h 524773"/>
                  <a:gd name="connsiteX5" fmla="*/ 153194 w 165494"/>
                  <a:gd name="connsiteY5" fmla="*/ 4073 h 524773"/>
                  <a:gd name="connsiteX6" fmla="*/ 163513 w 165494"/>
                  <a:gd name="connsiteY6" fmla="*/ 112023 h 524773"/>
                  <a:gd name="connsiteX7" fmla="*/ 126206 w 165494"/>
                  <a:gd name="connsiteY7" fmla="*/ 150123 h 524773"/>
                  <a:gd name="connsiteX8" fmla="*/ 65088 w 165494"/>
                  <a:gd name="connsiteY8" fmla="*/ 172348 h 524773"/>
                  <a:gd name="connsiteX0" fmla="*/ 0 w 165494"/>
                  <a:gd name="connsiteY0" fmla="*/ 524773 h 524773"/>
                  <a:gd name="connsiteX1" fmla="*/ 21431 w 165494"/>
                  <a:gd name="connsiteY1" fmla="*/ 472386 h 524773"/>
                  <a:gd name="connsiteX2" fmla="*/ 37307 w 165494"/>
                  <a:gd name="connsiteY2" fmla="*/ 308080 h 524773"/>
                  <a:gd name="connsiteX3" fmla="*/ 71438 w 165494"/>
                  <a:gd name="connsiteY3" fmla="*/ 140598 h 524773"/>
                  <a:gd name="connsiteX4" fmla="*/ 92869 w 165494"/>
                  <a:gd name="connsiteY4" fmla="*/ 35029 h 524773"/>
                  <a:gd name="connsiteX5" fmla="*/ 153194 w 165494"/>
                  <a:gd name="connsiteY5" fmla="*/ 4073 h 524773"/>
                  <a:gd name="connsiteX6" fmla="*/ 163513 w 165494"/>
                  <a:gd name="connsiteY6" fmla="*/ 112023 h 524773"/>
                  <a:gd name="connsiteX7" fmla="*/ 65088 w 165494"/>
                  <a:gd name="connsiteY7" fmla="*/ 172348 h 524773"/>
                  <a:gd name="connsiteX0" fmla="*/ 0 w 165494"/>
                  <a:gd name="connsiteY0" fmla="*/ 529940 h 529940"/>
                  <a:gd name="connsiteX1" fmla="*/ 21431 w 165494"/>
                  <a:gd name="connsiteY1" fmla="*/ 477553 h 529940"/>
                  <a:gd name="connsiteX2" fmla="*/ 37307 w 165494"/>
                  <a:gd name="connsiteY2" fmla="*/ 313247 h 529940"/>
                  <a:gd name="connsiteX3" fmla="*/ 92869 w 165494"/>
                  <a:gd name="connsiteY3" fmla="*/ 40196 h 529940"/>
                  <a:gd name="connsiteX4" fmla="*/ 153194 w 165494"/>
                  <a:gd name="connsiteY4" fmla="*/ 9240 h 529940"/>
                  <a:gd name="connsiteX5" fmla="*/ 163513 w 165494"/>
                  <a:gd name="connsiteY5" fmla="*/ 117190 h 529940"/>
                  <a:gd name="connsiteX6" fmla="*/ 65088 w 165494"/>
                  <a:gd name="connsiteY6" fmla="*/ 177515 h 529940"/>
                  <a:gd name="connsiteX0" fmla="*/ 0 w 178044"/>
                  <a:gd name="connsiteY0" fmla="*/ 529940 h 529940"/>
                  <a:gd name="connsiteX1" fmla="*/ 21431 w 178044"/>
                  <a:gd name="connsiteY1" fmla="*/ 477553 h 529940"/>
                  <a:gd name="connsiteX2" fmla="*/ 37307 w 178044"/>
                  <a:gd name="connsiteY2" fmla="*/ 313247 h 529940"/>
                  <a:gd name="connsiteX3" fmla="*/ 92869 w 178044"/>
                  <a:gd name="connsiteY3" fmla="*/ 40196 h 529940"/>
                  <a:gd name="connsiteX4" fmla="*/ 153194 w 178044"/>
                  <a:gd name="connsiteY4" fmla="*/ 9240 h 529940"/>
                  <a:gd name="connsiteX5" fmla="*/ 163513 w 178044"/>
                  <a:gd name="connsiteY5" fmla="*/ 117190 h 529940"/>
                  <a:gd name="connsiteX6" fmla="*/ 65088 w 178044"/>
                  <a:gd name="connsiteY6" fmla="*/ 177515 h 529940"/>
                  <a:gd name="connsiteX0" fmla="*/ 0 w 173814"/>
                  <a:gd name="connsiteY0" fmla="*/ 529940 h 529940"/>
                  <a:gd name="connsiteX1" fmla="*/ 21431 w 173814"/>
                  <a:gd name="connsiteY1" fmla="*/ 477553 h 529940"/>
                  <a:gd name="connsiteX2" fmla="*/ 37307 w 173814"/>
                  <a:gd name="connsiteY2" fmla="*/ 313247 h 529940"/>
                  <a:gd name="connsiteX3" fmla="*/ 92869 w 173814"/>
                  <a:gd name="connsiteY3" fmla="*/ 40196 h 529940"/>
                  <a:gd name="connsiteX4" fmla="*/ 153194 w 173814"/>
                  <a:gd name="connsiteY4" fmla="*/ 9240 h 529940"/>
                  <a:gd name="connsiteX5" fmla="*/ 163513 w 173814"/>
                  <a:gd name="connsiteY5" fmla="*/ 117190 h 529940"/>
                  <a:gd name="connsiteX6" fmla="*/ 65088 w 173814"/>
                  <a:gd name="connsiteY6" fmla="*/ 177515 h 529940"/>
                  <a:gd name="connsiteX0" fmla="*/ 0 w 173814"/>
                  <a:gd name="connsiteY0" fmla="*/ 528740 h 528740"/>
                  <a:gd name="connsiteX1" fmla="*/ 21431 w 173814"/>
                  <a:gd name="connsiteY1" fmla="*/ 476353 h 528740"/>
                  <a:gd name="connsiteX2" fmla="*/ 37307 w 173814"/>
                  <a:gd name="connsiteY2" fmla="*/ 312047 h 528740"/>
                  <a:gd name="connsiteX3" fmla="*/ 92869 w 173814"/>
                  <a:gd name="connsiteY3" fmla="*/ 38996 h 528740"/>
                  <a:gd name="connsiteX4" fmla="*/ 153194 w 173814"/>
                  <a:gd name="connsiteY4" fmla="*/ 8040 h 528740"/>
                  <a:gd name="connsiteX5" fmla="*/ 163513 w 173814"/>
                  <a:gd name="connsiteY5" fmla="*/ 99321 h 528740"/>
                  <a:gd name="connsiteX6" fmla="*/ 65088 w 173814"/>
                  <a:gd name="connsiteY6" fmla="*/ 176315 h 52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814" h="528740">
                    <a:moveTo>
                      <a:pt x="0" y="528740"/>
                    </a:moveTo>
                    <a:cubicBezTo>
                      <a:pt x="15875" y="516040"/>
                      <a:pt x="22224" y="500959"/>
                      <a:pt x="21431" y="476353"/>
                    </a:cubicBezTo>
                    <a:cubicBezTo>
                      <a:pt x="20373" y="416028"/>
                      <a:pt x="25401" y="384940"/>
                      <a:pt x="37307" y="312047"/>
                    </a:cubicBezTo>
                    <a:cubicBezTo>
                      <a:pt x="49213" y="239154"/>
                      <a:pt x="73554" y="89664"/>
                      <a:pt x="92869" y="38996"/>
                    </a:cubicBezTo>
                    <a:cubicBezTo>
                      <a:pt x="112184" y="-11672"/>
                      <a:pt x="141420" y="-2014"/>
                      <a:pt x="153194" y="8040"/>
                    </a:cubicBezTo>
                    <a:cubicBezTo>
                      <a:pt x="164968" y="18094"/>
                      <a:pt x="186796" y="72070"/>
                      <a:pt x="163513" y="99321"/>
                    </a:cubicBezTo>
                    <a:cubicBezTo>
                      <a:pt x="140230" y="126572"/>
                      <a:pt x="97896" y="156207"/>
                      <a:pt x="65088" y="176315"/>
                    </a:cubicBezTo>
                  </a:path>
                </a:pathLst>
              </a:custGeom>
              <a:noFill/>
              <a:ln w="19050" cap="rnd">
                <a:solidFill>
                  <a:schemeClr val="bg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Freeform 21">
                <a:extLst>
                  <a:ext uri="{FF2B5EF4-FFF2-40B4-BE49-F238E27FC236}">
                    <a16:creationId xmlns:a16="http://schemas.microsoft.com/office/drawing/2014/main" id="{4C492CEB-89DD-3D49-8DE7-F32AB2D6582F}"/>
                  </a:ext>
                </a:extLst>
              </p:cNvPr>
              <p:cNvSpPr/>
              <p:nvPr/>
            </p:nvSpPr>
            <p:spPr>
              <a:xfrm>
                <a:off x="6219826" y="2432050"/>
                <a:ext cx="244552" cy="492125"/>
              </a:xfrm>
              <a:custGeom>
                <a:avLst/>
                <a:gdLst>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15875 w 244475"/>
                  <a:gd name="connsiteY8" fmla="*/ 187325 h 492125"/>
                  <a:gd name="connsiteX9" fmla="*/ 38100 w 244475"/>
                  <a:gd name="connsiteY9" fmla="*/ 171450 h 492125"/>
                  <a:gd name="connsiteX10" fmla="*/ 146050 w 244475"/>
                  <a:gd name="connsiteY10" fmla="*/ 196850 h 492125"/>
                  <a:gd name="connsiteX11" fmla="*/ 206375 w 244475"/>
                  <a:gd name="connsiteY11" fmla="*/ 152400 h 492125"/>
                  <a:gd name="connsiteX12" fmla="*/ 244475 w 244475"/>
                  <a:gd name="connsiteY12" fmla="*/ 76200 h 492125"/>
                  <a:gd name="connsiteX13" fmla="*/ 196850 w 244475"/>
                  <a:gd name="connsiteY13" fmla="*/ 403225 h 492125"/>
                  <a:gd name="connsiteX14" fmla="*/ 171450 w 244475"/>
                  <a:gd name="connsiteY14" fmla="*/ 454025 h 492125"/>
                  <a:gd name="connsiteX15" fmla="*/ 139700 w 244475"/>
                  <a:gd name="connsiteY15" fmla="*/ 492125 h 492125"/>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15875 w 244475"/>
                  <a:gd name="connsiteY8" fmla="*/ 187325 h 492125"/>
                  <a:gd name="connsiteX9" fmla="*/ 38100 w 244475"/>
                  <a:gd name="connsiteY9" fmla="*/ 171450 h 492125"/>
                  <a:gd name="connsiteX10" fmla="*/ 146050 w 244475"/>
                  <a:gd name="connsiteY10" fmla="*/ 196850 h 492125"/>
                  <a:gd name="connsiteX11" fmla="*/ 206375 w 244475"/>
                  <a:gd name="connsiteY11" fmla="*/ 152400 h 492125"/>
                  <a:gd name="connsiteX12" fmla="*/ 244475 w 244475"/>
                  <a:gd name="connsiteY12" fmla="*/ 76200 h 492125"/>
                  <a:gd name="connsiteX13" fmla="*/ 196850 w 244475"/>
                  <a:gd name="connsiteY13" fmla="*/ 403225 h 492125"/>
                  <a:gd name="connsiteX14" fmla="*/ 139700 w 244475"/>
                  <a:gd name="connsiteY14" fmla="*/ 492125 h 492125"/>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15875 w 244475"/>
                  <a:gd name="connsiteY8" fmla="*/ 187325 h 492125"/>
                  <a:gd name="connsiteX9" fmla="*/ 38100 w 244475"/>
                  <a:gd name="connsiteY9" fmla="*/ 171450 h 492125"/>
                  <a:gd name="connsiteX10" fmla="*/ 146050 w 244475"/>
                  <a:gd name="connsiteY10" fmla="*/ 196850 h 492125"/>
                  <a:gd name="connsiteX11" fmla="*/ 206375 w 244475"/>
                  <a:gd name="connsiteY11" fmla="*/ 152400 h 492125"/>
                  <a:gd name="connsiteX12" fmla="*/ 244475 w 244475"/>
                  <a:gd name="connsiteY12" fmla="*/ 76200 h 492125"/>
                  <a:gd name="connsiteX13" fmla="*/ 196850 w 244475"/>
                  <a:gd name="connsiteY13" fmla="*/ 403225 h 492125"/>
                  <a:gd name="connsiteX14" fmla="*/ 139700 w 244475"/>
                  <a:gd name="connsiteY14" fmla="*/ 492125 h 492125"/>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15875 w 244475"/>
                  <a:gd name="connsiteY8" fmla="*/ 187325 h 492125"/>
                  <a:gd name="connsiteX9" fmla="*/ 38100 w 244475"/>
                  <a:gd name="connsiteY9" fmla="*/ 171450 h 492125"/>
                  <a:gd name="connsiteX10" fmla="*/ 146050 w 244475"/>
                  <a:gd name="connsiteY10" fmla="*/ 196850 h 492125"/>
                  <a:gd name="connsiteX11" fmla="*/ 206375 w 244475"/>
                  <a:gd name="connsiteY11" fmla="*/ 152400 h 492125"/>
                  <a:gd name="connsiteX12" fmla="*/ 244475 w 244475"/>
                  <a:gd name="connsiteY12" fmla="*/ 76200 h 492125"/>
                  <a:gd name="connsiteX13" fmla="*/ 196850 w 244475"/>
                  <a:gd name="connsiteY13" fmla="*/ 379413 h 492125"/>
                  <a:gd name="connsiteX14" fmla="*/ 139700 w 244475"/>
                  <a:gd name="connsiteY14" fmla="*/ 492125 h 492125"/>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38100 w 244475"/>
                  <a:gd name="connsiteY8" fmla="*/ 171450 h 492125"/>
                  <a:gd name="connsiteX9" fmla="*/ 146050 w 244475"/>
                  <a:gd name="connsiteY9" fmla="*/ 196850 h 492125"/>
                  <a:gd name="connsiteX10" fmla="*/ 206375 w 244475"/>
                  <a:gd name="connsiteY10" fmla="*/ 152400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14288 w 244475"/>
                  <a:gd name="connsiteY8" fmla="*/ 211138 h 492125"/>
                  <a:gd name="connsiteX9" fmla="*/ 38100 w 244475"/>
                  <a:gd name="connsiteY9" fmla="*/ 171450 h 492125"/>
                  <a:gd name="connsiteX10" fmla="*/ 146050 w 244475"/>
                  <a:gd name="connsiteY10" fmla="*/ 196850 h 492125"/>
                  <a:gd name="connsiteX11" fmla="*/ 206375 w 244475"/>
                  <a:gd name="connsiteY11" fmla="*/ 152400 h 492125"/>
                  <a:gd name="connsiteX12" fmla="*/ 244475 w 244475"/>
                  <a:gd name="connsiteY12" fmla="*/ 76200 h 492125"/>
                  <a:gd name="connsiteX13" fmla="*/ 196850 w 244475"/>
                  <a:gd name="connsiteY13" fmla="*/ 379413 h 492125"/>
                  <a:gd name="connsiteX14" fmla="*/ 139700 w 244475"/>
                  <a:gd name="connsiteY14" fmla="*/ 492125 h 492125"/>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14288 w 244475"/>
                  <a:gd name="connsiteY8" fmla="*/ 211138 h 492125"/>
                  <a:gd name="connsiteX9" fmla="*/ 38100 w 244475"/>
                  <a:gd name="connsiteY9" fmla="*/ 171450 h 492125"/>
                  <a:gd name="connsiteX10" fmla="*/ 146050 w 244475"/>
                  <a:gd name="connsiteY10" fmla="*/ 196850 h 492125"/>
                  <a:gd name="connsiteX11" fmla="*/ 206375 w 244475"/>
                  <a:gd name="connsiteY11" fmla="*/ 152400 h 492125"/>
                  <a:gd name="connsiteX12" fmla="*/ 244475 w 244475"/>
                  <a:gd name="connsiteY12" fmla="*/ 76200 h 492125"/>
                  <a:gd name="connsiteX13" fmla="*/ 196850 w 244475"/>
                  <a:gd name="connsiteY13" fmla="*/ 379413 h 492125"/>
                  <a:gd name="connsiteX14" fmla="*/ 139700 w 244475"/>
                  <a:gd name="connsiteY14"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2400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2400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2400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2400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2400 h 492125"/>
                  <a:gd name="connsiteX11" fmla="*/ 204788 w 244475"/>
                  <a:gd name="connsiteY11" fmla="*/ 142081 h 492125"/>
                  <a:gd name="connsiteX12" fmla="*/ 244475 w 244475"/>
                  <a:gd name="connsiteY12" fmla="*/ 76200 h 492125"/>
                  <a:gd name="connsiteX13" fmla="*/ 196850 w 244475"/>
                  <a:gd name="connsiteY13" fmla="*/ 379413 h 492125"/>
                  <a:gd name="connsiteX14" fmla="*/ 139700 w 244475"/>
                  <a:gd name="connsiteY14"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0019 h 492125"/>
                  <a:gd name="connsiteX11" fmla="*/ 204788 w 244475"/>
                  <a:gd name="connsiteY11" fmla="*/ 142081 h 492125"/>
                  <a:gd name="connsiteX12" fmla="*/ 244475 w 244475"/>
                  <a:gd name="connsiteY12" fmla="*/ 76200 h 492125"/>
                  <a:gd name="connsiteX13" fmla="*/ 196850 w 244475"/>
                  <a:gd name="connsiteY13" fmla="*/ 379413 h 492125"/>
                  <a:gd name="connsiteX14" fmla="*/ 139700 w 244475"/>
                  <a:gd name="connsiteY14"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0019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45257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45257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552"/>
                  <a:gd name="connsiteY0" fmla="*/ 0 h 492125"/>
                  <a:gd name="connsiteX1" fmla="*/ 12700 w 244552"/>
                  <a:gd name="connsiteY1" fmla="*/ 212725 h 492125"/>
                  <a:gd name="connsiteX2" fmla="*/ 3175 w 244552"/>
                  <a:gd name="connsiteY2" fmla="*/ 323850 h 492125"/>
                  <a:gd name="connsiteX3" fmla="*/ 15875 w 244552"/>
                  <a:gd name="connsiteY3" fmla="*/ 377825 h 492125"/>
                  <a:gd name="connsiteX4" fmla="*/ 28575 w 244552"/>
                  <a:gd name="connsiteY4" fmla="*/ 393700 h 492125"/>
                  <a:gd name="connsiteX5" fmla="*/ 28575 w 244552"/>
                  <a:gd name="connsiteY5" fmla="*/ 393700 h 492125"/>
                  <a:gd name="connsiteX6" fmla="*/ 0 w 244552"/>
                  <a:gd name="connsiteY6" fmla="*/ 330200 h 492125"/>
                  <a:gd name="connsiteX7" fmla="*/ 14288 w 244552"/>
                  <a:gd name="connsiteY7" fmla="*/ 211138 h 492125"/>
                  <a:gd name="connsiteX8" fmla="*/ 38100 w 244552"/>
                  <a:gd name="connsiteY8" fmla="*/ 171450 h 492125"/>
                  <a:gd name="connsiteX9" fmla="*/ 146050 w 244552"/>
                  <a:gd name="connsiteY9" fmla="*/ 196850 h 492125"/>
                  <a:gd name="connsiteX10" fmla="*/ 206375 w 244552"/>
                  <a:gd name="connsiteY10" fmla="*/ 145257 h 492125"/>
                  <a:gd name="connsiteX11" fmla="*/ 244475 w 244552"/>
                  <a:gd name="connsiteY11" fmla="*/ 76200 h 492125"/>
                  <a:gd name="connsiteX12" fmla="*/ 196850 w 244552"/>
                  <a:gd name="connsiteY12" fmla="*/ 379413 h 492125"/>
                  <a:gd name="connsiteX13" fmla="*/ 139700 w 244552"/>
                  <a:gd name="connsiteY13" fmla="*/ 492125 h 492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4552" h="492125">
                    <a:moveTo>
                      <a:pt x="190500" y="0"/>
                    </a:moveTo>
                    <a:cubicBezTo>
                      <a:pt x="98689" y="63368"/>
                      <a:pt x="43921" y="158750"/>
                      <a:pt x="12700" y="212725"/>
                    </a:cubicBezTo>
                    <a:lnTo>
                      <a:pt x="3175" y="323850"/>
                    </a:lnTo>
                    <a:lnTo>
                      <a:pt x="15875" y="377825"/>
                    </a:lnTo>
                    <a:lnTo>
                      <a:pt x="28575" y="393700"/>
                    </a:lnTo>
                    <a:lnTo>
                      <a:pt x="28575" y="393700"/>
                    </a:lnTo>
                    <a:lnTo>
                      <a:pt x="0" y="330200"/>
                    </a:lnTo>
                    <a:cubicBezTo>
                      <a:pt x="9525" y="290513"/>
                      <a:pt x="4763" y="250825"/>
                      <a:pt x="14288" y="211138"/>
                    </a:cubicBezTo>
                    <a:lnTo>
                      <a:pt x="38100" y="171450"/>
                    </a:lnTo>
                    <a:lnTo>
                      <a:pt x="146050" y="196850"/>
                    </a:lnTo>
                    <a:cubicBezTo>
                      <a:pt x="174096" y="192485"/>
                      <a:pt x="189971" y="165365"/>
                      <a:pt x="206375" y="145257"/>
                    </a:cubicBezTo>
                    <a:cubicBezTo>
                      <a:pt x="222779" y="125149"/>
                      <a:pt x="246062" y="37174"/>
                      <a:pt x="244475" y="76200"/>
                    </a:cubicBezTo>
                    <a:cubicBezTo>
                      <a:pt x="242888" y="118004"/>
                      <a:pt x="214312" y="310092"/>
                      <a:pt x="196850" y="379413"/>
                    </a:cubicBezTo>
                    <a:cubicBezTo>
                      <a:pt x="179388" y="448734"/>
                      <a:pt x="158750" y="462492"/>
                      <a:pt x="139700" y="492125"/>
                    </a:cubicBezTo>
                  </a:path>
                </a:pathLst>
              </a:custGeom>
              <a:noFill/>
              <a:ln w="19050" cap="rnd">
                <a:solidFill>
                  <a:schemeClr val="bg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3" name="Freeform 22">
                <a:extLst>
                  <a:ext uri="{FF2B5EF4-FFF2-40B4-BE49-F238E27FC236}">
                    <a16:creationId xmlns:a16="http://schemas.microsoft.com/office/drawing/2014/main" id="{83E7430C-30B5-F040-BBD7-32533E87F166}"/>
                  </a:ext>
                </a:extLst>
              </p:cNvPr>
              <p:cNvSpPr/>
              <p:nvPr/>
            </p:nvSpPr>
            <p:spPr>
              <a:xfrm>
                <a:off x="6515099" y="2476500"/>
                <a:ext cx="311609" cy="231775"/>
              </a:xfrm>
              <a:custGeom>
                <a:avLst/>
                <a:gdLst>
                  <a:gd name="connsiteX0" fmla="*/ 311150 w 311150"/>
                  <a:gd name="connsiteY0" fmla="*/ 0 h 231775"/>
                  <a:gd name="connsiteX1" fmla="*/ 311150 w 311150"/>
                  <a:gd name="connsiteY1" fmla="*/ 98425 h 231775"/>
                  <a:gd name="connsiteX2" fmla="*/ 266700 w 311150"/>
                  <a:gd name="connsiteY2" fmla="*/ 180975 h 231775"/>
                  <a:gd name="connsiteX3" fmla="*/ 69850 w 311150"/>
                  <a:gd name="connsiteY3" fmla="*/ 31750 h 231775"/>
                  <a:gd name="connsiteX4" fmla="*/ 57150 w 311150"/>
                  <a:gd name="connsiteY4" fmla="*/ 120650 h 231775"/>
                  <a:gd name="connsiteX5" fmla="*/ 0 w 311150"/>
                  <a:gd name="connsiteY5" fmla="*/ 231775 h 231775"/>
                  <a:gd name="connsiteX0" fmla="*/ 311150 w 311150"/>
                  <a:gd name="connsiteY0" fmla="*/ 0 h 231775"/>
                  <a:gd name="connsiteX1" fmla="*/ 311150 w 311150"/>
                  <a:gd name="connsiteY1" fmla="*/ 98425 h 231775"/>
                  <a:gd name="connsiteX2" fmla="*/ 266700 w 311150"/>
                  <a:gd name="connsiteY2" fmla="*/ 180975 h 231775"/>
                  <a:gd name="connsiteX3" fmla="*/ 69850 w 311150"/>
                  <a:gd name="connsiteY3" fmla="*/ 31750 h 231775"/>
                  <a:gd name="connsiteX4" fmla="*/ 57150 w 311150"/>
                  <a:gd name="connsiteY4" fmla="*/ 120650 h 231775"/>
                  <a:gd name="connsiteX5" fmla="*/ 0 w 311150"/>
                  <a:gd name="connsiteY5" fmla="*/ 231775 h 231775"/>
                  <a:gd name="connsiteX0" fmla="*/ 311150 w 311150"/>
                  <a:gd name="connsiteY0" fmla="*/ 0 h 231775"/>
                  <a:gd name="connsiteX1" fmla="*/ 311150 w 311150"/>
                  <a:gd name="connsiteY1" fmla="*/ 98425 h 231775"/>
                  <a:gd name="connsiteX2" fmla="*/ 266700 w 311150"/>
                  <a:gd name="connsiteY2" fmla="*/ 180975 h 231775"/>
                  <a:gd name="connsiteX3" fmla="*/ 69850 w 311150"/>
                  <a:gd name="connsiteY3" fmla="*/ 31750 h 231775"/>
                  <a:gd name="connsiteX4" fmla="*/ 57150 w 311150"/>
                  <a:gd name="connsiteY4" fmla="*/ 120650 h 231775"/>
                  <a:gd name="connsiteX5" fmla="*/ 0 w 311150"/>
                  <a:gd name="connsiteY5" fmla="*/ 231775 h 231775"/>
                  <a:gd name="connsiteX0" fmla="*/ 311150 w 311150"/>
                  <a:gd name="connsiteY0" fmla="*/ 0 h 231775"/>
                  <a:gd name="connsiteX1" fmla="*/ 311150 w 311150"/>
                  <a:gd name="connsiteY1" fmla="*/ 96044 h 231775"/>
                  <a:gd name="connsiteX2" fmla="*/ 266700 w 311150"/>
                  <a:gd name="connsiteY2" fmla="*/ 180975 h 231775"/>
                  <a:gd name="connsiteX3" fmla="*/ 69850 w 311150"/>
                  <a:gd name="connsiteY3" fmla="*/ 31750 h 231775"/>
                  <a:gd name="connsiteX4" fmla="*/ 57150 w 311150"/>
                  <a:gd name="connsiteY4" fmla="*/ 120650 h 231775"/>
                  <a:gd name="connsiteX5" fmla="*/ 0 w 311150"/>
                  <a:gd name="connsiteY5" fmla="*/ 231775 h 231775"/>
                  <a:gd name="connsiteX0" fmla="*/ 311150 w 314442"/>
                  <a:gd name="connsiteY0" fmla="*/ 0 h 231775"/>
                  <a:gd name="connsiteX1" fmla="*/ 311150 w 314442"/>
                  <a:gd name="connsiteY1" fmla="*/ 96044 h 231775"/>
                  <a:gd name="connsiteX2" fmla="*/ 266700 w 314442"/>
                  <a:gd name="connsiteY2" fmla="*/ 180975 h 231775"/>
                  <a:gd name="connsiteX3" fmla="*/ 69850 w 314442"/>
                  <a:gd name="connsiteY3" fmla="*/ 31750 h 231775"/>
                  <a:gd name="connsiteX4" fmla="*/ 57150 w 314442"/>
                  <a:gd name="connsiteY4" fmla="*/ 120650 h 231775"/>
                  <a:gd name="connsiteX5" fmla="*/ 0 w 314442"/>
                  <a:gd name="connsiteY5" fmla="*/ 231775 h 231775"/>
                  <a:gd name="connsiteX0" fmla="*/ 311150 w 314442"/>
                  <a:gd name="connsiteY0" fmla="*/ 0 h 231775"/>
                  <a:gd name="connsiteX1" fmla="*/ 311150 w 314442"/>
                  <a:gd name="connsiteY1" fmla="*/ 96044 h 231775"/>
                  <a:gd name="connsiteX2" fmla="*/ 266700 w 314442"/>
                  <a:gd name="connsiteY2" fmla="*/ 180975 h 231775"/>
                  <a:gd name="connsiteX3" fmla="*/ 69850 w 314442"/>
                  <a:gd name="connsiteY3" fmla="*/ 31750 h 231775"/>
                  <a:gd name="connsiteX4" fmla="*/ 57150 w 314442"/>
                  <a:gd name="connsiteY4" fmla="*/ 120650 h 231775"/>
                  <a:gd name="connsiteX5" fmla="*/ 0 w 314442"/>
                  <a:gd name="connsiteY5" fmla="*/ 231775 h 231775"/>
                  <a:gd name="connsiteX0" fmla="*/ 311150 w 311609"/>
                  <a:gd name="connsiteY0" fmla="*/ 0 h 231775"/>
                  <a:gd name="connsiteX1" fmla="*/ 306387 w 311609"/>
                  <a:gd name="connsiteY1" fmla="*/ 86519 h 231775"/>
                  <a:gd name="connsiteX2" fmla="*/ 266700 w 311609"/>
                  <a:gd name="connsiteY2" fmla="*/ 180975 h 231775"/>
                  <a:gd name="connsiteX3" fmla="*/ 69850 w 311609"/>
                  <a:gd name="connsiteY3" fmla="*/ 31750 h 231775"/>
                  <a:gd name="connsiteX4" fmla="*/ 57150 w 311609"/>
                  <a:gd name="connsiteY4" fmla="*/ 120650 h 231775"/>
                  <a:gd name="connsiteX5" fmla="*/ 0 w 311609"/>
                  <a:gd name="connsiteY5" fmla="*/ 231775 h 231775"/>
                  <a:gd name="connsiteX0" fmla="*/ 311150 w 311609"/>
                  <a:gd name="connsiteY0" fmla="*/ 0 h 231775"/>
                  <a:gd name="connsiteX1" fmla="*/ 306387 w 311609"/>
                  <a:gd name="connsiteY1" fmla="*/ 86519 h 231775"/>
                  <a:gd name="connsiteX2" fmla="*/ 266700 w 311609"/>
                  <a:gd name="connsiteY2" fmla="*/ 180975 h 231775"/>
                  <a:gd name="connsiteX3" fmla="*/ 69850 w 311609"/>
                  <a:gd name="connsiteY3" fmla="*/ 31750 h 231775"/>
                  <a:gd name="connsiteX4" fmla="*/ 57150 w 311609"/>
                  <a:gd name="connsiteY4" fmla="*/ 120650 h 231775"/>
                  <a:gd name="connsiteX5" fmla="*/ 0 w 311609"/>
                  <a:gd name="connsiteY5" fmla="*/ 231775 h 231775"/>
                  <a:gd name="connsiteX0" fmla="*/ 311150 w 311609"/>
                  <a:gd name="connsiteY0" fmla="*/ 0 h 231775"/>
                  <a:gd name="connsiteX1" fmla="*/ 306387 w 311609"/>
                  <a:gd name="connsiteY1" fmla="*/ 86519 h 231775"/>
                  <a:gd name="connsiteX2" fmla="*/ 266700 w 311609"/>
                  <a:gd name="connsiteY2" fmla="*/ 180975 h 231775"/>
                  <a:gd name="connsiteX3" fmla="*/ 74613 w 311609"/>
                  <a:gd name="connsiteY3" fmla="*/ 38894 h 231775"/>
                  <a:gd name="connsiteX4" fmla="*/ 57150 w 311609"/>
                  <a:gd name="connsiteY4" fmla="*/ 120650 h 231775"/>
                  <a:gd name="connsiteX5" fmla="*/ 0 w 311609"/>
                  <a:gd name="connsiteY5" fmla="*/ 231775 h 23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609" h="231775">
                    <a:moveTo>
                      <a:pt x="311150" y="0"/>
                    </a:moveTo>
                    <a:cubicBezTo>
                      <a:pt x="311150" y="32015"/>
                      <a:pt x="313795" y="56357"/>
                      <a:pt x="306387" y="86519"/>
                    </a:cubicBezTo>
                    <a:cubicBezTo>
                      <a:pt x="298979" y="116681"/>
                      <a:pt x="285485" y="153591"/>
                      <a:pt x="266700" y="180975"/>
                    </a:cubicBezTo>
                    <a:cubicBezTo>
                      <a:pt x="217751" y="119326"/>
                      <a:pt x="140230" y="88636"/>
                      <a:pt x="74613" y="38894"/>
                    </a:cubicBezTo>
                    <a:lnTo>
                      <a:pt x="57150" y="120650"/>
                    </a:lnTo>
                    <a:lnTo>
                      <a:pt x="0" y="231775"/>
                    </a:lnTo>
                  </a:path>
                </a:pathLst>
              </a:custGeom>
              <a:noFill/>
              <a:ln w="19050" cap="rnd">
                <a:solidFill>
                  <a:schemeClr val="bg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Rounded Rectangle 23"/>
              <p:cNvSpPr/>
              <p:nvPr/>
            </p:nvSpPr>
            <p:spPr>
              <a:xfrm rot="21379016">
                <a:off x="5059680" y="2369820"/>
                <a:ext cx="1965960" cy="769620"/>
              </a:xfrm>
              <a:prstGeom prst="roundRect">
                <a:avLst/>
              </a:prstGeom>
              <a:noFill/>
              <a:ln w="19050" cap="rnd">
                <a:solidFill>
                  <a:srgbClr val="FEFF00"/>
                </a:solidFill>
                <a:prstDash val="sys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027" name="Picture 3" descr="C:\Users\Kris\Downloads\papyrus 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58140"/>
            <a:ext cx="9144000" cy="614172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 letter sent by </a:t>
            </a:r>
            <a:r>
              <a:rPr lang="en-US" dirty="0" err="1"/>
              <a:t>Gerontios</a:t>
            </a:r>
            <a:r>
              <a:rPr lang="en-US" dirty="0"/>
              <a:t> to his brother </a:t>
            </a:r>
            <a:r>
              <a:rPr lang="en-US" dirty="0" err="1"/>
              <a:t>Ammonianos</a:t>
            </a:r>
            <a:r>
              <a:rPr lang="en-US" dirty="0"/>
              <a:t>, late 3rd century AD</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16072114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Letter on papyrus, from Philadelphia in Egypt, 251 BC</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pic>
        <p:nvPicPr>
          <p:cNvPr id="15" name="Picture 14">
            <a:extLst>
              <a:ext uri="{FF2B5EF4-FFF2-40B4-BE49-F238E27FC236}">
                <a16:creationId xmlns:a16="http://schemas.microsoft.com/office/drawing/2014/main" id="{396D7B6C-FD70-0E47-9D43-BAE452D958EA}"/>
              </a:ext>
            </a:extLst>
          </p:cNvPr>
          <p:cNvPicPr>
            <a:picLocks noChangeAspect="1"/>
          </p:cNvPicPr>
          <p:nvPr/>
        </p:nvPicPr>
        <p:blipFill rotWithShape="1">
          <a:blip r:embed="rId3">
            <a:extLst>
              <a:ext uri="{28A0092B-C50C-407E-A947-70E740481C1C}">
                <a14:useLocalDpi xmlns:a14="http://schemas.microsoft.com/office/drawing/2010/main" val="0"/>
              </a:ext>
            </a:extLst>
          </a:blip>
          <a:srcRect t="13175" r="29979" b="33245"/>
          <a:stretch/>
        </p:blipFill>
        <p:spPr>
          <a:xfrm>
            <a:off x="0" y="369331"/>
            <a:ext cx="9144000" cy="6150115"/>
          </a:xfrm>
          <a:prstGeom prst="rect">
            <a:avLst/>
          </a:prstGeom>
        </p:spPr>
      </p:pic>
    </p:spTree>
    <p:extLst>
      <p:ext uri="{BB962C8B-B14F-4D97-AF65-F5344CB8AC3E}">
        <p14:creationId xmlns:p14="http://schemas.microsoft.com/office/powerpoint/2010/main" val="34605953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396D7B6C-FD70-0E47-9D43-BAE452D958EA}"/>
              </a:ext>
            </a:extLst>
          </p:cNvPr>
          <p:cNvPicPr>
            <a:picLocks noChangeAspect="1"/>
          </p:cNvPicPr>
          <p:nvPr/>
        </p:nvPicPr>
        <p:blipFill rotWithShape="1">
          <a:blip r:embed="rId3">
            <a:extLst>
              <a:ext uri="{28A0092B-C50C-407E-A947-70E740481C1C}">
                <a14:useLocalDpi xmlns:a14="http://schemas.microsoft.com/office/drawing/2010/main" val="0"/>
              </a:ext>
            </a:extLst>
          </a:blip>
          <a:srcRect t="13175" r="29979" b="33245"/>
          <a:stretch/>
        </p:blipFill>
        <p:spPr>
          <a:xfrm>
            <a:off x="0" y="369331"/>
            <a:ext cx="9144000" cy="6150115"/>
          </a:xfrm>
          <a:prstGeom prst="rect">
            <a:avLst/>
          </a:prstGeom>
        </p:spPr>
      </p:pic>
      <p:sp>
        <p:nvSpPr>
          <p:cNvPr id="12" name="Rounded Rectangle 11">
            <a:extLst>
              <a:ext uri="{FF2B5EF4-FFF2-40B4-BE49-F238E27FC236}">
                <a16:creationId xmlns:a16="http://schemas.microsoft.com/office/drawing/2014/main" id="{057FF435-8775-424E-8DBB-DD3FC77E3773}"/>
              </a:ext>
            </a:extLst>
          </p:cNvPr>
          <p:cNvSpPr/>
          <p:nvPr/>
        </p:nvSpPr>
        <p:spPr>
          <a:xfrm rot="190327">
            <a:off x="3276600" y="1209675"/>
            <a:ext cx="1524000" cy="457200"/>
          </a:xfrm>
          <a:prstGeom prst="roundRect">
            <a:avLst/>
          </a:prstGeom>
          <a:noFill/>
          <a:ln w="22225" cap="rnd">
            <a:solidFill>
              <a:srgbClr val="FEFF00"/>
            </a:solidFill>
            <a:prstDash val="sys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Letter on papyrus, from Philadelphia in Egypt, 251 BC</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40645697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wnloads\Ostracon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860"/>
            <a:ext cx="9144000" cy="681228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“Peace” as a greeting in Lachish Letter #2, 6th century BC</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4060118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2860"/>
            <a:ext cx="9144000" cy="6812280"/>
            <a:chOff x="0" y="22860"/>
            <a:chExt cx="9144000" cy="6812280"/>
          </a:xfrm>
        </p:grpSpPr>
        <p:pic>
          <p:nvPicPr>
            <p:cNvPr id="3074" name="Picture 2" descr="C:\Users\Kris\Downloads\Ostracon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860"/>
              <a:ext cx="9144000" cy="6812280"/>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a:extLst>
                <a:ext uri="{FF2B5EF4-FFF2-40B4-BE49-F238E27FC236}">
                  <a16:creationId xmlns:a16="http://schemas.microsoft.com/office/drawing/2014/main" id="{BEAF8A8F-46AD-3847-841F-7E3CC23503E0}"/>
                </a:ext>
              </a:extLst>
            </p:cNvPr>
            <p:cNvSpPr/>
            <p:nvPr/>
          </p:nvSpPr>
          <p:spPr>
            <a:xfrm>
              <a:off x="2107403" y="2118777"/>
              <a:ext cx="397657" cy="380583"/>
            </a:xfrm>
            <a:custGeom>
              <a:avLst/>
              <a:gdLst>
                <a:gd name="connsiteX0" fmla="*/ 314325 w 314325"/>
                <a:gd name="connsiteY0" fmla="*/ 0 h 314325"/>
                <a:gd name="connsiteX1" fmla="*/ 25400 w 314325"/>
                <a:gd name="connsiteY1" fmla="*/ 269875 h 314325"/>
                <a:gd name="connsiteX2" fmla="*/ 0 w 314325"/>
                <a:gd name="connsiteY2" fmla="*/ 314325 h 314325"/>
                <a:gd name="connsiteX3" fmla="*/ 66675 w 314325"/>
                <a:gd name="connsiteY3" fmla="*/ 314325 h 314325"/>
                <a:gd name="connsiteX4" fmla="*/ 82550 w 314325"/>
                <a:gd name="connsiteY4" fmla="*/ 257175 h 314325"/>
                <a:gd name="connsiteX5" fmla="*/ 314325 w 314325"/>
                <a:gd name="connsiteY5" fmla="*/ 0 h 314325"/>
                <a:gd name="connsiteX0" fmla="*/ 319087 w 319087"/>
                <a:gd name="connsiteY0" fmla="*/ 0 h 328613"/>
                <a:gd name="connsiteX1" fmla="*/ 25400 w 319087"/>
                <a:gd name="connsiteY1" fmla="*/ 284163 h 328613"/>
                <a:gd name="connsiteX2" fmla="*/ 0 w 319087"/>
                <a:gd name="connsiteY2" fmla="*/ 328613 h 328613"/>
                <a:gd name="connsiteX3" fmla="*/ 66675 w 319087"/>
                <a:gd name="connsiteY3" fmla="*/ 328613 h 328613"/>
                <a:gd name="connsiteX4" fmla="*/ 82550 w 319087"/>
                <a:gd name="connsiteY4" fmla="*/ 271463 h 328613"/>
                <a:gd name="connsiteX5" fmla="*/ 319087 w 319087"/>
                <a:gd name="connsiteY5" fmla="*/ 0 h 328613"/>
                <a:gd name="connsiteX0" fmla="*/ 319087 w 339725"/>
                <a:gd name="connsiteY0" fmla="*/ 0 h 328613"/>
                <a:gd name="connsiteX1" fmla="*/ 25400 w 339725"/>
                <a:gd name="connsiteY1" fmla="*/ 284163 h 328613"/>
                <a:gd name="connsiteX2" fmla="*/ 0 w 339725"/>
                <a:gd name="connsiteY2" fmla="*/ 328613 h 328613"/>
                <a:gd name="connsiteX3" fmla="*/ 66675 w 339725"/>
                <a:gd name="connsiteY3" fmla="*/ 328613 h 328613"/>
                <a:gd name="connsiteX4" fmla="*/ 82550 w 339725"/>
                <a:gd name="connsiteY4" fmla="*/ 271463 h 328613"/>
                <a:gd name="connsiteX5" fmla="*/ 339725 w 339725"/>
                <a:gd name="connsiteY5" fmla="*/ 1588 h 328613"/>
                <a:gd name="connsiteX6" fmla="*/ 319087 w 339725"/>
                <a:gd name="connsiteY6" fmla="*/ 0 h 328613"/>
                <a:gd name="connsiteX0" fmla="*/ 319087 w 339725"/>
                <a:gd name="connsiteY0" fmla="*/ 0 h 328613"/>
                <a:gd name="connsiteX1" fmla="*/ 25400 w 339725"/>
                <a:gd name="connsiteY1" fmla="*/ 284163 h 328613"/>
                <a:gd name="connsiteX2" fmla="*/ 0 w 339725"/>
                <a:gd name="connsiteY2" fmla="*/ 328613 h 328613"/>
                <a:gd name="connsiteX3" fmla="*/ 66675 w 339725"/>
                <a:gd name="connsiteY3" fmla="*/ 328613 h 328613"/>
                <a:gd name="connsiteX4" fmla="*/ 30163 w 339725"/>
                <a:gd name="connsiteY4" fmla="*/ 311945 h 328613"/>
                <a:gd name="connsiteX5" fmla="*/ 339725 w 339725"/>
                <a:gd name="connsiteY5" fmla="*/ 1588 h 328613"/>
                <a:gd name="connsiteX6" fmla="*/ 319087 w 339725"/>
                <a:gd name="connsiteY6" fmla="*/ 0 h 328613"/>
                <a:gd name="connsiteX0" fmla="*/ 319087 w 339725"/>
                <a:gd name="connsiteY0" fmla="*/ 0 h 328613"/>
                <a:gd name="connsiteX1" fmla="*/ 25400 w 339725"/>
                <a:gd name="connsiteY1" fmla="*/ 284163 h 328613"/>
                <a:gd name="connsiteX2" fmla="*/ 0 w 339725"/>
                <a:gd name="connsiteY2" fmla="*/ 328613 h 328613"/>
                <a:gd name="connsiteX3" fmla="*/ 88106 w 339725"/>
                <a:gd name="connsiteY3" fmla="*/ 302420 h 328613"/>
                <a:gd name="connsiteX4" fmla="*/ 30163 w 339725"/>
                <a:gd name="connsiteY4" fmla="*/ 311945 h 328613"/>
                <a:gd name="connsiteX5" fmla="*/ 339725 w 339725"/>
                <a:gd name="connsiteY5" fmla="*/ 1588 h 328613"/>
                <a:gd name="connsiteX6" fmla="*/ 319087 w 339725"/>
                <a:gd name="connsiteY6" fmla="*/ 0 h 328613"/>
                <a:gd name="connsiteX0" fmla="*/ 319087 w 339725"/>
                <a:gd name="connsiteY0" fmla="*/ 0 h 328613"/>
                <a:gd name="connsiteX1" fmla="*/ 25400 w 339725"/>
                <a:gd name="connsiteY1" fmla="*/ 284163 h 328613"/>
                <a:gd name="connsiteX2" fmla="*/ 0 w 339725"/>
                <a:gd name="connsiteY2" fmla="*/ 328613 h 328613"/>
                <a:gd name="connsiteX3" fmla="*/ 73025 w 339725"/>
                <a:gd name="connsiteY3" fmla="*/ 325438 h 328613"/>
                <a:gd name="connsiteX4" fmla="*/ 88106 w 339725"/>
                <a:gd name="connsiteY4" fmla="*/ 302420 h 328613"/>
                <a:gd name="connsiteX5" fmla="*/ 30163 w 339725"/>
                <a:gd name="connsiteY5" fmla="*/ 311945 h 328613"/>
                <a:gd name="connsiteX6" fmla="*/ 339725 w 339725"/>
                <a:gd name="connsiteY6" fmla="*/ 1588 h 328613"/>
                <a:gd name="connsiteX7" fmla="*/ 319087 w 339725"/>
                <a:gd name="connsiteY7" fmla="*/ 0 h 328613"/>
                <a:gd name="connsiteX0" fmla="*/ 319087 w 339725"/>
                <a:gd name="connsiteY0" fmla="*/ 0 h 328613"/>
                <a:gd name="connsiteX1" fmla="*/ 3969 w 339725"/>
                <a:gd name="connsiteY1" fmla="*/ 296070 h 328613"/>
                <a:gd name="connsiteX2" fmla="*/ 0 w 339725"/>
                <a:gd name="connsiteY2" fmla="*/ 328613 h 328613"/>
                <a:gd name="connsiteX3" fmla="*/ 73025 w 339725"/>
                <a:gd name="connsiteY3" fmla="*/ 325438 h 328613"/>
                <a:gd name="connsiteX4" fmla="*/ 88106 w 339725"/>
                <a:gd name="connsiteY4" fmla="*/ 302420 h 328613"/>
                <a:gd name="connsiteX5" fmla="*/ 30163 w 339725"/>
                <a:gd name="connsiteY5" fmla="*/ 311945 h 328613"/>
                <a:gd name="connsiteX6" fmla="*/ 339725 w 339725"/>
                <a:gd name="connsiteY6" fmla="*/ 1588 h 328613"/>
                <a:gd name="connsiteX7" fmla="*/ 319087 w 339725"/>
                <a:gd name="connsiteY7" fmla="*/ 0 h 328613"/>
                <a:gd name="connsiteX0" fmla="*/ 319087 w 339725"/>
                <a:gd name="connsiteY0" fmla="*/ 0 h 326232"/>
                <a:gd name="connsiteX1" fmla="*/ 3969 w 339725"/>
                <a:gd name="connsiteY1" fmla="*/ 296070 h 326232"/>
                <a:gd name="connsiteX2" fmla="*/ 0 w 339725"/>
                <a:gd name="connsiteY2" fmla="*/ 326232 h 326232"/>
                <a:gd name="connsiteX3" fmla="*/ 73025 w 339725"/>
                <a:gd name="connsiteY3" fmla="*/ 325438 h 326232"/>
                <a:gd name="connsiteX4" fmla="*/ 88106 w 339725"/>
                <a:gd name="connsiteY4" fmla="*/ 302420 h 326232"/>
                <a:gd name="connsiteX5" fmla="*/ 30163 w 339725"/>
                <a:gd name="connsiteY5" fmla="*/ 311945 h 326232"/>
                <a:gd name="connsiteX6" fmla="*/ 339725 w 339725"/>
                <a:gd name="connsiteY6" fmla="*/ 1588 h 326232"/>
                <a:gd name="connsiteX7" fmla="*/ 319087 w 339725"/>
                <a:gd name="connsiteY7" fmla="*/ 0 h 326232"/>
                <a:gd name="connsiteX0" fmla="*/ 342814 w 363452"/>
                <a:gd name="connsiteY0" fmla="*/ 0 h 329707"/>
                <a:gd name="connsiteX1" fmla="*/ 27696 w 363452"/>
                <a:gd name="connsiteY1" fmla="*/ 296070 h 329707"/>
                <a:gd name="connsiteX2" fmla="*/ 23727 w 363452"/>
                <a:gd name="connsiteY2" fmla="*/ 326232 h 329707"/>
                <a:gd name="connsiteX3" fmla="*/ 96752 w 363452"/>
                <a:gd name="connsiteY3" fmla="*/ 325438 h 329707"/>
                <a:gd name="connsiteX4" fmla="*/ 111833 w 363452"/>
                <a:gd name="connsiteY4" fmla="*/ 302420 h 329707"/>
                <a:gd name="connsiteX5" fmla="*/ 53890 w 363452"/>
                <a:gd name="connsiteY5" fmla="*/ 311945 h 329707"/>
                <a:gd name="connsiteX6" fmla="*/ 363452 w 363452"/>
                <a:gd name="connsiteY6" fmla="*/ 1588 h 329707"/>
                <a:gd name="connsiteX7" fmla="*/ 342814 w 363452"/>
                <a:gd name="connsiteY7" fmla="*/ 0 h 329707"/>
                <a:gd name="connsiteX0" fmla="*/ 328860 w 349498"/>
                <a:gd name="connsiteY0" fmla="*/ 0 h 329224"/>
                <a:gd name="connsiteX1" fmla="*/ 13742 w 349498"/>
                <a:gd name="connsiteY1" fmla="*/ 296070 h 329224"/>
                <a:gd name="connsiteX2" fmla="*/ 9773 w 349498"/>
                <a:gd name="connsiteY2" fmla="*/ 326232 h 329224"/>
                <a:gd name="connsiteX3" fmla="*/ 82798 w 349498"/>
                <a:gd name="connsiteY3" fmla="*/ 325438 h 329224"/>
                <a:gd name="connsiteX4" fmla="*/ 97879 w 349498"/>
                <a:gd name="connsiteY4" fmla="*/ 302420 h 329224"/>
                <a:gd name="connsiteX5" fmla="*/ 39936 w 349498"/>
                <a:gd name="connsiteY5" fmla="*/ 311945 h 329224"/>
                <a:gd name="connsiteX6" fmla="*/ 349498 w 349498"/>
                <a:gd name="connsiteY6" fmla="*/ 1588 h 329224"/>
                <a:gd name="connsiteX7" fmla="*/ 328860 w 349498"/>
                <a:gd name="connsiteY7" fmla="*/ 0 h 329224"/>
                <a:gd name="connsiteX0" fmla="*/ 328860 w 349498"/>
                <a:gd name="connsiteY0" fmla="*/ 0 h 329224"/>
                <a:gd name="connsiteX1" fmla="*/ 13742 w 349498"/>
                <a:gd name="connsiteY1" fmla="*/ 296070 h 329224"/>
                <a:gd name="connsiteX2" fmla="*/ 9773 w 349498"/>
                <a:gd name="connsiteY2" fmla="*/ 326232 h 329224"/>
                <a:gd name="connsiteX3" fmla="*/ 82798 w 349498"/>
                <a:gd name="connsiteY3" fmla="*/ 325438 h 329224"/>
                <a:gd name="connsiteX4" fmla="*/ 97879 w 349498"/>
                <a:gd name="connsiteY4" fmla="*/ 302420 h 329224"/>
                <a:gd name="connsiteX5" fmla="*/ 47079 w 349498"/>
                <a:gd name="connsiteY5" fmla="*/ 304801 h 329224"/>
                <a:gd name="connsiteX6" fmla="*/ 349498 w 349498"/>
                <a:gd name="connsiteY6" fmla="*/ 1588 h 329224"/>
                <a:gd name="connsiteX7" fmla="*/ 328860 w 349498"/>
                <a:gd name="connsiteY7" fmla="*/ 0 h 329224"/>
                <a:gd name="connsiteX0" fmla="*/ 328860 w 349498"/>
                <a:gd name="connsiteY0" fmla="*/ 0 h 329224"/>
                <a:gd name="connsiteX1" fmla="*/ 13742 w 349498"/>
                <a:gd name="connsiteY1" fmla="*/ 296070 h 329224"/>
                <a:gd name="connsiteX2" fmla="*/ 9773 w 349498"/>
                <a:gd name="connsiteY2" fmla="*/ 326232 h 329224"/>
                <a:gd name="connsiteX3" fmla="*/ 82798 w 349498"/>
                <a:gd name="connsiteY3" fmla="*/ 325438 h 329224"/>
                <a:gd name="connsiteX4" fmla="*/ 105022 w 349498"/>
                <a:gd name="connsiteY4" fmla="*/ 288132 h 329224"/>
                <a:gd name="connsiteX5" fmla="*/ 47079 w 349498"/>
                <a:gd name="connsiteY5" fmla="*/ 304801 h 329224"/>
                <a:gd name="connsiteX6" fmla="*/ 349498 w 349498"/>
                <a:gd name="connsiteY6" fmla="*/ 1588 h 329224"/>
                <a:gd name="connsiteX7" fmla="*/ 328860 w 349498"/>
                <a:gd name="connsiteY7" fmla="*/ 0 h 329224"/>
                <a:gd name="connsiteX0" fmla="*/ 328860 w 349498"/>
                <a:gd name="connsiteY0" fmla="*/ 0 h 329224"/>
                <a:gd name="connsiteX1" fmla="*/ 13742 w 349498"/>
                <a:gd name="connsiteY1" fmla="*/ 296070 h 329224"/>
                <a:gd name="connsiteX2" fmla="*/ 9773 w 349498"/>
                <a:gd name="connsiteY2" fmla="*/ 326232 h 329224"/>
                <a:gd name="connsiteX3" fmla="*/ 82798 w 349498"/>
                <a:gd name="connsiteY3" fmla="*/ 325438 h 329224"/>
                <a:gd name="connsiteX4" fmla="*/ 105022 w 349498"/>
                <a:gd name="connsiteY4" fmla="*/ 288132 h 329224"/>
                <a:gd name="connsiteX5" fmla="*/ 47079 w 349498"/>
                <a:gd name="connsiteY5" fmla="*/ 304801 h 329224"/>
                <a:gd name="connsiteX6" fmla="*/ 349498 w 349498"/>
                <a:gd name="connsiteY6" fmla="*/ 1588 h 329224"/>
                <a:gd name="connsiteX7" fmla="*/ 328860 w 349498"/>
                <a:gd name="connsiteY7" fmla="*/ 0 h 329224"/>
                <a:gd name="connsiteX0" fmla="*/ 327771 w 348409"/>
                <a:gd name="connsiteY0" fmla="*/ 0 h 330238"/>
                <a:gd name="connsiteX1" fmla="*/ 12653 w 348409"/>
                <a:gd name="connsiteY1" fmla="*/ 296070 h 330238"/>
                <a:gd name="connsiteX2" fmla="*/ 8684 w 348409"/>
                <a:gd name="connsiteY2" fmla="*/ 326232 h 330238"/>
                <a:gd name="connsiteX3" fmla="*/ 81709 w 348409"/>
                <a:gd name="connsiteY3" fmla="*/ 325438 h 330238"/>
                <a:gd name="connsiteX4" fmla="*/ 103933 w 348409"/>
                <a:gd name="connsiteY4" fmla="*/ 288132 h 330238"/>
                <a:gd name="connsiteX5" fmla="*/ 45990 w 348409"/>
                <a:gd name="connsiteY5" fmla="*/ 304801 h 330238"/>
                <a:gd name="connsiteX6" fmla="*/ 348409 w 348409"/>
                <a:gd name="connsiteY6" fmla="*/ 1588 h 330238"/>
                <a:gd name="connsiteX7" fmla="*/ 327771 w 348409"/>
                <a:gd name="connsiteY7" fmla="*/ 0 h 330238"/>
                <a:gd name="connsiteX0" fmla="*/ 299196 w 348409"/>
                <a:gd name="connsiteY0" fmla="*/ 19843 h 328650"/>
                <a:gd name="connsiteX1" fmla="*/ 12653 w 348409"/>
                <a:gd name="connsiteY1" fmla="*/ 294482 h 328650"/>
                <a:gd name="connsiteX2" fmla="*/ 8684 w 348409"/>
                <a:gd name="connsiteY2" fmla="*/ 324644 h 328650"/>
                <a:gd name="connsiteX3" fmla="*/ 81709 w 348409"/>
                <a:gd name="connsiteY3" fmla="*/ 323850 h 328650"/>
                <a:gd name="connsiteX4" fmla="*/ 103933 w 348409"/>
                <a:gd name="connsiteY4" fmla="*/ 286544 h 328650"/>
                <a:gd name="connsiteX5" fmla="*/ 45990 w 348409"/>
                <a:gd name="connsiteY5" fmla="*/ 303213 h 328650"/>
                <a:gd name="connsiteX6" fmla="*/ 348409 w 348409"/>
                <a:gd name="connsiteY6" fmla="*/ 0 h 328650"/>
                <a:gd name="connsiteX7" fmla="*/ 299196 w 348409"/>
                <a:gd name="connsiteY7" fmla="*/ 19843 h 328650"/>
                <a:gd name="connsiteX0" fmla="*/ 299196 w 348409"/>
                <a:gd name="connsiteY0" fmla="*/ 19843 h 328650"/>
                <a:gd name="connsiteX1" fmla="*/ 12653 w 348409"/>
                <a:gd name="connsiteY1" fmla="*/ 294482 h 328650"/>
                <a:gd name="connsiteX2" fmla="*/ 8684 w 348409"/>
                <a:gd name="connsiteY2" fmla="*/ 324644 h 328650"/>
                <a:gd name="connsiteX3" fmla="*/ 81709 w 348409"/>
                <a:gd name="connsiteY3" fmla="*/ 323850 h 328650"/>
                <a:gd name="connsiteX4" fmla="*/ 103933 w 348409"/>
                <a:gd name="connsiteY4" fmla="*/ 286544 h 328650"/>
                <a:gd name="connsiteX5" fmla="*/ 45990 w 348409"/>
                <a:gd name="connsiteY5" fmla="*/ 303213 h 328650"/>
                <a:gd name="connsiteX6" fmla="*/ 348409 w 348409"/>
                <a:gd name="connsiteY6" fmla="*/ 0 h 328650"/>
                <a:gd name="connsiteX7" fmla="*/ 299196 w 348409"/>
                <a:gd name="connsiteY7" fmla="*/ 19843 h 328650"/>
                <a:gd name="connsiteX0" fmla="*/ 299196 w 324597"/>
                <a:gd name="connsiteY0" fmla="*/ 0 h 308807"/>
                <a:gd name="connsiteX1" fmla="*/ 12653 w 324597"/>
                <a:gd name="connsiteY1" fmla="*/ 274639 h 308807"/>
                <a:gd name="connsiteX2" fmla="*/ 8684 w 324597"/>
                <a:gd name="connsiteY2" fmla="*/ 304801 h 308807"/>
                <a:gd name="connsiteX3" fmla="*/ 81709 w 324597"/>
                <a:gd name="connsiteY3" fmla="*/ 304007 h 308807"/>
                <a:gd name="connsiteX4" fmla="*/ 103933 w 324597"/>
                <a:gd name="connsiteY4" fmla="*/ 266701 h 308807"/>
                <a:gd name="connsiteX5" fmla="*/ 45990 w 324597"/>
                <a:gd name="connsiteY5" fmla="*/ 283370 h 308807"/>
                <a:gd name="connsiteX6" fmla="*/ 324597 w 324597"/>
                <a:gd name="connsiteY6" fmla="*/ 8732 h 308807"/>
                <a:gd name="connsiteX7" fmla="*/ 299196 w 324597"/>
                <a:gd name="connsiteY7" fmla="*/ 0 h 308807"/>
                <a:gd name="connsiteX0" fmla="*/ 299196 w 324597"/>
                <a:gd name="connsiteY0" fmla="*/ 0 h 308807"/>
                <a:gd name="connsiteX1" fmla="*/ 12653 w 324597"/>
                <a:gd name="connsiteY1" fmla="*/ 274639 h 308807"/>
                <a:gd name="connsiteX2" fmla="*/ 8684 w 324597"/>
                <a:gd name="connsiteY2" fmla="*/ 304801 h 308807"/>
                <a:gd name="connsiteX3" fmla="*/ 81709 w 324597"/>
                <a:gd name="connsiteY3" fmla="*/ 304007 h 308807"/>
                <a:gd name="connsiteX4" fmla="*/ 103933 w 324597"/>
                <a:gd name="connsiteY4" fmla="*/ 266701 h 308807"/>
                <a:gd name="connsiteX5" fmla="*/ 45990 w 324597"/>
                <a:gd name="connsiteY5" fmla="*/ 283370 h 308807"/>
                <a:gd name="connsiteX6" fmla="*/ 324597 w 324597"/>
                <a:gd name="connsiteY6" fmla="*/ 8732 h 308807"/>
                <a:gd name="connsiteX7" fmla="*/ 299196 w 324597"/>
                <a:gd name="connsiteY7" fmla="*/ 0 h 308807"/>
                <a:gd name="connsiteX0" fmla="*/ 299196 w 325537"/>
                <a:gd name="connsiteY0" fmla="*/ 13382 h 322189"/>
                <a:gd name="connsiteX1" fmla="*/ 12653 w 325537"/>
                <a:gd name="connsiteY1" fmla="*/ 288021 h 322189"/>
                <a:gd name="connsiteX2" fmla="*/ 8684 w 325537"/>
                <a:gd name="connsiteY2" fmla="*/ 318183 h 322189"/>
                <a:gd name="connsiteX3" fmla="*/ 81709 w 325537"/>
                <a:gd name="connsiteY3" fmla="*/ 317389 h 322189"/>
                <a:gd name="connsiteX4" fmla="*/ 103933 w 325537"/>
                <a:gd name="connsiteY4" fmla="*/ 280083 h 322189"/>
                <a:gd name="connsiteX5" fmla="*/ 45990 w 325537"/>
                <a:gd name="connsiteY5" fmla="*/ 296752 h 322189"/>
                <a:gd name="connsiteX6" fmla="*/ 324597 w 325537"/>
                <a:gd name="connsiteY6" fmla="*/ 22114 h 322189"/>
                <a:gd name="connsiteX7" fmla="*/ 299196 w 325537"/>
                <a:gd name="connsiteY7" fmla="*/ 13382 h 322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5537" h="322189">
                  <a:moveTo>
                    <a:pt x="299196" y="13382"/>
                  </a:moveTo>
                  <a:cubicBezTo>
                    <a:pt x="196539" y="121597"/>
                    <a:pt x="108167" y="196475"/>
                    <a:pt x="12653" y="288021"/>
                  </a:cubicBezTo>
                  <a:cubicBezTo>
                    <a:pt x="-7190" y="306674"/>
                    <a:pt x="180" y="309012"/>
                    <a:pt x="8684" y="318183"/>
                  </a:cubicBezTo>
                  <a:cubicBezTo>
                    <a:pt x="15431" y="325459"/>
                    <a:pt x="67025" y="321358"/>
                    <a:pt x="81709" y="317389"/>
                  </a:cubicBezTo>
                  <a:cubicBezTo>
                    <a:pt x="89117" y="304954"/>
                    <a:pt x="113194" y="316330"/>
                    <a:pt x="103933" y="280083"/>
                  </a:cubicBezTo>
                  <a:lnTo>
                    <a:pt x="45990" y="296752"/>
                  </a:lnTo>
                  <a:cubicBezTo>
                    <a:pt x="84090" y="253625"/>
                    <a:pt x="272209" y="89053"/>
                    <a:pt x="324597" y="22114"/>
                  </a:cubicBezTo>
                  <a:cubicBezTo>
                    <a:pt x="330418" y="-23659"/>
                    <a:pt x="307663" y="16293"/>
                    <a:pt x="299196" y="13382"/>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Freeform 19">
              <a:extLst>
                <a:ext uri="{FF2B5EF4-FFF2-40B4-BE49-F238E27FC236}">
                  <a16:creationId xmlns:a16="http://schemas.microsoft.com/office/drawing/2014/main" id="{C625E56B-ED6B-6C4E-98A1-A55357018D26}"/>
                </a:ext>
              </a:extLst>
            </p:cNvPr>
            <p:cNvSpPr/>
            <p:nvPr/>
          </p:nvSpPr>
          <p:spPr>
            <a:xfrm>
              <a:off x="2250281" y="2418394"/>
              <a:ext cx="284774" cy="104775"/>
            </a:xfrm>
            <a:custGeom>
              <a:avLst/>
              <a:gdLst>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9225 w 266700"/>
                <a:gd name="connsiteY11" fmla="*/ 41275 h 104775"/>
                <a:gd name="connsiteX12" fmla="*/ 200025 w 266700"/>
                <a:gd name="connsiteY12" fmla="*/ 25400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9225 w 266700"/>
                <a:gd name="connsiteY11" fmla="*/ 41275 h 104775"/>
                <a:gd name="connsiteX12" fmla="*/ 230981 w 266700"/>
                <a:gd name="connsiteY12" fmla="*/ 13493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6844 w 266700"/>
                <a:gd name="connsiteY11" fmla="*/ 57944 h 104775"/>
                <a:gd name="connsiteX12" fmla="*/ 230981 w 266700"/>
                <a:gd name="connsiteY12" fmla="*/ 13493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6844 w 266700"/>
                <a:gd name="connsiteY11" fmla="*/ 57944 h 104775"/>
                <a:gd name="connsiteX12" fmla="*/ 230981 w 266700"/>
                <a:gd name="connsiteY12" fmla="*/ 13493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6844 w 266700"/>
                <a:gd name="connsiteY11" fmla="*/ 57944 h 104775"/>
                <a:gd name="connsiteX12" fmla="*/ 230981 w 266700"/>
                <a:gd name="connsiteY12" fmla="*/ 13493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23825 w 266700"/>
                <a:gd name="connsiteY8" fmla="*/ 0 h 104775"/>
                <a:gd name="connsiteX9" fmla="*/ 149225 w 266700"/>
                <a:gd name="connsiteY9" fmla="*/ 19050 h 104775"/>
                <a:gd name="connsiteX10" fmla="*/ 146844 w 266700"/>
                <a:gd name="connsiteY10" fmla="*/ 57944 h 104775"/>
                <a:gd name="connsiteX11" fmla="*/ 230981 w 266700"/>
                <a:gd name="connsiteY11" fmla="*/ 13493 h 104775"/>
                <a:gd name="connsiteX12" fmla="*/ 266700 w 266700"/>
                <a:gd name="connsiteY12"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57944 w 266700"/>
                <a:gd name="connsiteY7" fmla="*/ 69056 h 104775"/>
                <a:gd name="connsiteX8" fmla="*/ 123825 w 266700"/>
                <a:gd name="connsiteY8" fmla="*/ 0 h 104775"/>
                <a:gd name="connsiteX9" fmla="*/ 149225 w 266700"/>
                <a:gd name="connsiteY9" fmla="*/ 19050 h 104775"/>
                <a:gd name="connsiteX10" fmla="*/ 146844 w 266700"/>
                <a:gd name="connsiteY10" fmla="*/ 57944 h 104775"/>
                <a:gd name="connsiteX11" fmla="*/ 230981 w 266700"/>
                <a:gd name="connsiteY11" fmla="*/ 13493 h 104775"/>
                <a:gd name="connsiteX12" fmla="*/ 266700 w 266700"/>
                <a:gd name="connsiteY12"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53975 w 266700"/>
                <a:gd name="connsiteY6" fmla="*/ 3175 h 104775"/>
                <a:gd name="connsiteX7" fmla="*/ 57944 w 266700"/>
                <a:gd name="connsiteY7" fmla="*/ 69056 h 104775"/>
                <a:gd name="connsiteX8" fmla="*/ 123825 w 266700"/>
                <a:gd name="connsiteY8" fmla="*/ 0 h 104775"/>
                <a:gd name="connsiteX9" fmla="*/ 149225 w 266700"/>
                <a:gd name="connsiteY9" fmla="*/ 19050 h 104775"/>
                <a:gd name="connsiteX10" fmla="*/ 146844 w 266700"/>
                <a:gd name="connsiteY10" fmla="*/ 57944 h 104775"/>
                <a:gd name="connsiteX11" fmla="*/ 230981 w 266700"/>
                <a:gd name="connsiteY11" fmla="*/ 13493 h 104775"/>
                <a:gd name="connsiteX12" fmla="*/ 266700 w 266700"/>
                <a:gd name="connsiteY12" fmla="*/ 15875 h 104775"/>
                <a:gd name="connsiteX0" fmla="*/ 252412 w 252412"/>
                <a:gd name="connsiteY0" fmla="*/ 15875 h 104775"/>
                <a:gd name="connsiteX1" fmla="*/ 112712 w 252412"/>
                <a:gd name="connsiteY1" fmla="*/ 98425 h 104775"/>
                <a:gd name="connsiteX2" fmla="*/ 80962 w 252412"/>
                <a:gd name="connsiteY2" fmla="*/ 76200 h 104775"/>
                <a:gd name="connsiteX3" fmla="*/ 46037 w 252412"/>
                <a:gd name="connsiteY3" fmla="*/ 104775 h 104775"/>
                <a:gd name="connsiteX4" fmla="*/ 23812 w 252412"/>
                <a:gd name="connsiteY4" fmla="*/ 95250 h 104775"/>
                <a:gd name="connsiteX5" fmla="*/ 0 w 252412"/>
                <a:gd name="connsiteY5" fmla="*/ 27781 h 104775"/>
                <a:gd name="connsiteX6" fmla="*/ 39687 w 252412"/>
                <a:gd name="connsiteY6" fmla="*/ 3175 h 104775"/>
                <a:gd name="connsiteX7" fmla="*/ 43656 w 252412"/>
                <a:gd name="connsiteY7" fmla="*/ 69056 h 104775"/>
                <a:gd name="connsiteX8" fmla="*/ 109537 w 252412"/>
                <a:gd name="connsiteY8" fmla="*/ 0 h 104775"/>
                <a:gd name="connsiteX9" fmla="*/ 134937 w 252412"/>
                <a:gd name="connsiteY9" fmla="*/ 19050 h 104775"/>
                <a:gd name="connsiteX10" fmla="*/ 132556 w 252412"/>
                <a:gd name="connsiteY10" fmla="*/ 57944 h 104775"/>
                <a:gd name="connsiteX11" fmla="*/ 216693 w 252412"/>
                <a:gd name="connsiteY11" fmla="*/ 13493 h 104775"/>
                <a:gd name="connsiteX12" fmla="*/ 252412 w 252412"/>
                <a:gd name="connsiteY12" fmla="*/ 15875 h 104775"/>
                <a:gd name="connsiteX0" fmla="*/ 252412 w 252412"/>
                <a:gd name="connsiteY0" fmla="*/ 15875 h 104775"/>
                <a:gd name="connsiteX1" fmla="*/ 112712 w 252412"/>
                <a:gd name="connsiteY1" fmla="*/ 98425 h 104775"/>
                <a:gd name="connsiteX2" fmla="*/ 80962 w 252412"/>
                <a:gd name="connsiteY2" fmla="*/ 76200 h 104775"/>
                <a:gd name="connsiteX3" fmla="*/ 46037 w 252412"/>
                <a:gd name="connsiteY3" fmla="*/ 104775 h 104775"/>
                <a:gd name="connsiteX4" fmla="*/ 19050 w 252412"/>
                <a:gd name="connsiteY4" fmla="*/ 104775 h 104775"/>
                <a:gd name="connsiteX5" fmla="*/ 0 w 252412"/>
                <a:gd name="connsiteY5" fmla="*/ 27781 h 104775"/>
                <a:gd name="connsiteX6" fmla="*/ 39687 w 252412"/>
                <a:gd name="connsiteY6" fmla="*/ 3175 h 104775"/>
                <a:gd name="connsiteX7" fmla="*/ 43656 w 252412"/>
                <a:gd name="connsiteY7" fmla="*/ 69056 h 104775"/>
                <a:gd name="connsiteX8" fmla="*/ 109537 w 252412"/>
                <a:gd name="connsiteY8" fmla="*/ 0 h 104775"/>
                <a:gd name="connsiteX9" fmla="*/ 134937 w 252412"/>
                <a:gd name="connsiteY9" fmla="*/ 19050 h 104775"/>
                <a:gd name="connsiteX10" fmla="*/ 132556 w 252412"/>
                <a:gd name="connsiteY10" fmla="*/ 57944 h 104775"/>
                <a:gd name="connsiteX11" fmla="*/ 216693 w 252412"/>
                <a:gd name="connsiteY11" fmla="*/ 13493 h 104775"/>
                <a:gd name="connsiteX12" fmla="*/ 252412 w 252412"/>
                <a:gd name="connsiteY12" fmla="*/ 158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2412" h="104775">
                  <a:moveTo>
                    <a:pt x="252412" y="15875"/>
                  </a:moveTo>
                  <a:cubicBezTo>
                    <a:pt x="205845" y="43392"/>
                    <a:pt x="135466" y="92339"/>
                    <a:pt x="112712" y="98425"/>
                  </a:cubicBezTo>
                  <a:lnTo>
                    <a:pt x="80962" y="76200"/>
                  </a:lnTo>
                  <a:lnTo>
                    <a:pt x="46037" y="104775"/>
                  </a:lnTo>
                  <a:lnTo>
                    <a:pt x="19050" y="104775"/>
                  </a:lnTo>
                  <a:lnTo>
                    <a:pt x="0" y="27781"/>
                  </a:lnTo>
                  <a:lnTo>
                    <a:pt x="39687" y="3175"/>
                  </a:lnTo>
                  <a:lnTo>
                    <a:pt x="43656" y="69056"/>
                  </a:lnTo>
                  <a:lnTo>
                    <a:pt x="109537" y="0"/>
                  </a:lnTo>
                  <a:lnTo>
                    <a:pt x="134937" y="19050"/>
                  </a:lnTo>
                  <a:cubicBezTo>
                    <a:pt x="134143" y="32015"/>
                    <a:pt x="123825" y="49742"/>
                    <a:pt x="132556" y="57944"/>
                  </a:cubicBezTo>
                  <a:lnTo>
                    <a:pt x="216693" y="13493"/>
                  </a:lnTo>
                  <a:lnTo>
                    <a:pt x="252412" y="15875"/>
                  </a:ln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Freeform 20">
              <a:extLst>
                <a:ext uri="{FF2B5EF4-FFF2-40B4-BE49-F238E27FC236}">
                  <a16:creationId xmlns:a16="http://schemas.microsoft.com/office/drawing/2014/main" id="{857CFA56-E174-6247-A62E-B2D252D92E46}"/>
                </a:ext>
              </a:extLst>
            </p:cNvPr>
            <p:cNvSpPr/>
            <p:nvPr/>
          </p:nvSpPr>
          <p:spPr>
            <a:xfrm>
              <a:off x="6938964" y="2891367"/>
              <a:ext cx="357185" cy="328084"/>
            </a:xfrm>
            <a:custGeom>
              <a:avLst/>
              <a:gdLst>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84150 w 295275"/>
                <a:gd name="connsiteY12" fmla="*/ 79375 h 254000"/>
                <a:gd name="connsiteX13" fmla="*/ 276225 w 295275"/>
                <a:gd name="connsiteY13" fmla="*/ 0 h 254000"/>
                <a:gd name="connsiteX14" fmla="*/ 193675 w 295275"/>
                <a:gd name="connsiteY14" fmla="*/ 28575 h 254000"/>
                <a:gd name="connsiteX15" fmla="*/ 104775 w 295275"/>
                <a:gd name="connsiteY15" fmla="*/ 95250 h 254000"/>
                <a:gd name="connsiteX16" fmla="*/ 180975 w 295275"/>
                <a:gd name="connsiteY16" fmla="*/ 142875 h 254000"/>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84150 w 295275"/>
                <a:gd name="connsiteY12" fmla="*/ 79375 h 254000"/>
                <a:gd name="connsiteX13" fmla="*/ 276225 w 295275"/>
                <a:gd name="connsiteY13" fmla="*/ 0 h 254000"/>
                <a:gd name="connsiteX14" fmla="*/ 193675 w 295275"/>
                <a:gd name="connsiteY14" fmla="*/ 28575 h 254000"/>
                <a:gd name="connsiteX15" fmla="*/ 59531 w 295275"/>
                <a:gd name="connsiteY15" fmla="*/ 116681 h 254000"/>
                <a:gd name="connsiteX16" fmla="*/ 180975 w 295275"/>
                <a:gd name="connsiteY16" fmla="*/ 142875 h 254000"/>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84150 w 295275"/>
                <a:gd name="connsiteY12" fmla="*/ 79375 h 254000"/>
                <a:gd name="connsiteX13" fmla="*/ 276225 w 295275"/>
                <a:gd name="connsiteY13" fmla="*/ 0 h 254000"/>
                <a:gd name="connsiteX14" fmla="*/ 217487 w 295275"/>
                <a:gd name="connsiteY14" fmla="*/ 4763 h 254000"/>
                <a:gd name="connsiteX15" fmla="*/ 59531 w 295275"/>
                <a:gd name="connsiteY15" fmla="*/ 116681 h 254000"/>
                <a:gd name="connsiteX16" fmla="*/ 180975 w 295275"/>
                <a:gd name="connsiteY16" fmla="*/ 142875 h 254000"/>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72244 w 295275"/>
                <a:gd name="connsiteY12" fmla="*/ 74612 h 254000"/>
                <a:gd name="connsiteX13" fmla="*/ 276225 w 295275"/>
                <a:gd name="connsiteY13" fmla="*/ 0 h 254000"/>
                <a:gd name="connsiteX14" fmla="*/ 217487 w 295275"/>
                <a:gd name="connsiteY14" fmla="*/ 4763 h 254000"/>
                <a:gd name="connsiteX15" fmla="*/ 59531 w 295275"/>
                <a:gd name="connsiteY15" fmla="*/ 116681 h 254000"/>
                <a:gd name="connsiteX16" fmla="*/ 180975 w 295275"/>
                <a:gd name="connsiteY16" fmla="*/ 142875 h 254000"/>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93675 w 295275"/>
                <a:gd name="connsiteY12" fmla="*/ 83344 h 254000"/>
                <a:gd name="connsiteX13" fmla="*/ 172244 w 295275"/>
                <a:gd name="connsiteY13" fmla="*/ 74612 h 254000"/>
                <a:gd name="connsiteX14" fmla="*/ 276225 w 295275"/>
                <a:gd name="connsiteY14" fmla="*/ 0 h 254000"/>
                <a:gd name="connsiteX15" fmla="*/ 217487 w 295275"/>
                <a:gd name="connsiteY15" fmla="*/ 4763 h 254000"/>
                <a:gd name="connsiteX16" fmla="*/ 59531 w 295275"/>
                <a:gd name="connsiteY16" fmla="*/ 116681 h 254000"/>
                <a:gd name="connsiteX17" fmla="*/ 180975 w 295275"/>
                <a:gd name="connsiteY17" fmla="*/ 142875 h 254000"/>
                <a:gd name="connsiteX0" fmla="*/ 180975 w 295275"/>
                <a:gd name="connsiteY0" fmla="*/ 138112 h 249237"/>
                <a:gd name="connsiteX1" fmla="*/ 139700 w 295275"/>
                <a:gd name="connsiteY1" fmla="*/ 179387 h 249237"/>
                <a:gd name="connsiteX2" fmla="*/ 82550 w 295275"/>
                <a:gd name="connsiteY2" fmla="*/ 211137 h 249237"/>
                <a:gd name="connsiteX3" fmla="*/ 19050 w 295275"/>
                <a:gd name="connsiteY3" fmla="*/ 236537 h 249237"/>
                <a:gd name="connsiteX4" fmla="*/ 0 w 295275"/>
                <a:gd name="connsiteY4" fmla="*/ 246062 h 249237"/>
                <a:gd name="connsiteX5" fmla="*/ 82550 w 295275"/>
                <a:gd name="connsiteY5" fmla="*/ 249237 h 249237"/>
                <a:gd name="connsiteX6" fmla="*/ 152400 w 295275"/>
                <a:gd name="connsiteY6" fmla="*/ 220662 h 249237"/>
                <a:gd name="connsiteX7" fmla="*/ 222250 w 295275"/>
                <a:gd name="connsiteY7" fmla="*/ 173037 h 249237"/>
                <a:gd name="connsiteX8" fmla="*/ 295275 w 295275"/>
                <a:gd name="connsiteY8" fmla="*/ 106362 h 249237"/>
                <a:gd name="connsiteX9" fmla="*/ 219075 w 295275"/>
                <a:gd name="connsiteY9" fmla="*/ 100012 h 249237"/>
                <a:gd name="connsiteX10" fmla="*/ 288925 w 295275"/>
                <a:gd name="connsiteY10" fmla="*/ 52387 h 249237"/>
                <a:gd name="connsiteX11" fmla="*/ 273050 w 295275"/>
                <a:gd name="connsiteY11" fmla="*/ 36512 h 249237"/>
                <a:gd name="connsiteX12" fmla="*/ 193675 w 295275"/>
                <a:gd name="connsiteY12" fmla="*/ 78581 h 249237"/>
                <a:gd name="connsiteX13" fmla="*/ 172244 w 295275"/>
                <a:gd name="connsiteY13" fmla="*/ 69849 h 249237"/>
                <a:gd name="connsiteX14" fmla="*/ 266700 w 295275"/>
                <a:gd name="connsiteY14" fmla="*/ 14287 h 249237"/>
                <a:gd name="connsiteX15" fmla="*/ 217487 w 295275"/>
                <a:gd name="connsiteY15" fmla="*/ 0 h 249237"/>
                <a:gd name="connsiteX16" fmla="*/ 59531 w 295275"/>
                <a:gd name="connsiteY16" fmla="*/ 111918 h 249237"/>
                <a:gd name="connsiteX17" fmla="*/ 180975 w 295275"/>
                <a:gd name="connsiteY17" fmla="*/ 138112 h 249237"/>
                <a:gd name="connsiteX0" fmla="*/ 180975 w 295275"/>
                <a:gd name="connsiteY0" fmla="*/ 138112 h 249237"/>
                <a:gd name="connsiteX1" fmla="*/ 139700 w 295275"/>
                <a:gd name="connsiteY1" fmla="*/ 179387 h 249237"/>
                <a:gd name="connsiteX2" fmla="*/ 82550 w 295275"/>
                <a:gd name="connsiteY2" fmla="*/ 211137 h 249237"/>
                <a:gd name="connsiteX3" fmla="*/ 19050 w 295275"/>
                <a:gd name="connsiteY3" fmla="*/ 236537 h 249237"/>
                <a:gd name="connsiteX4" fmla="*/ 0 w 295275"/>
                <a:gd name="connsiteY4" fmla="*/ 246062 h 249237"/>
                <a:gd name="connsiteX5" fmla="*/ 82550 w 295275"/>
                <a:gd name="connsiteY5" fmla="*/ 249237 h 249237"/>
                <a:gd name="connsiteX6" fmla="*/ 152400 w 295275"/>
                <a:gd name="connsiteY6" fmla="*/ 220662 h 249237"/>
                <a:gd name="connsiteX7" fmla="*/ 222250 w 295275"/>
                <a:gd name="connsiteY7" fmla="*/ 173037 h 249237"/>
                <a:gd name="connsiteX8" fmla="*/ 295275 w 295275"/>
                <a:gd name="connsiteY8" fmla="*/ 113506 h 249237"/>
                <a:gd name="connsiteX9" fmla="*/ 219075 w 295275"/>
                <a:gd name="connsiteY9" fmla="*/ 100012 h 249237"/>
                <a:gd name="connsiteX10" fmla="*/ 288925 w 295275"/>
                <a:gd name="connsiteY10" fmla="*/ 52387 h 249237"/>
                <a:gd name="connsiteX11" fmla="*/ 273050 w 295275"/>
                <a:gd name="connsiteY11" fmla="*/ 36512 h 249237"/>
                <a:gd name="connsiteX12" fmla="*/ 193675 w 295275"/>
                <a:gd name="connsiteY12" fmla="*/ 78581 h 249237"/>
                <a:gd name="connsiteX13" fmla="*/ 172244 w 295275"/>
                <a:gd name="connsiteY13" fmla="*/ 69849 h 249237"/>
                <a:gd name="connsiteX14" fmla="*/ 266700 w 295275"/>
                <a:gd name="connsiteY14" fmla="*/ 14287 h 249237"/>
                <a:gd name="connsiteX15" fmla="*/ 217487 w 295275"/>
                <a:gd name="connsiteY15" fmla="*/ 0 h 249237"/>
                <a:gd name="connsiteX16" fmla="*/ 59531 w 295275"/>
                <a:gd name="connsiteY16" fmla="*/ 111918 h 249237"/>
                <a:gd name="connsiteX17" fmla="*/ 180975 w 295275"/>
                <a:gd name="connsiteY17" fmla="*/ 138112 h 249237"/>
                <a:gd name="connsiteX0" fmla="*/ 180975 w 295275"/>
                <a:gd name="connsiteY0" fmla="*/ 138112 h 250832"/>
                <a:gd name="connsiteX1" fmla="*/ 139700 w 295275"/>
                <a:gd name="connsiteY1" fmla="*/ 179387 h 250832"/>
                <a:gd name="connsiteX2" fmla="*/ 82550 w 295275"/>
                <a:gd name="connsiteY2" fmla="*/ 211137 h 250832"/>
                <a:gd name="connsiteX3" fmla="*/ 19050 w 295275"/>
                <a:gd name="connsiteY3" fmla="*/ 236537 h 250832"/>
                <a:gd name="connsiteX4" fmla="*/ 0 w 295275"/>
                <a:gd name="connsiteY4" fmla="*/ 246062 h 250832"/>
                <a:gd name="connsiteX5" fmla="*/ 82550 w 295275"/>
                <a:gd name="connsiteY5" fmla="*/ 249237 h 250832"/>
                <a:gd name="connsiteX6" fmla="*/ 152400 w 295275"/>
                <a:gd name="connsiteY6" fmla="*/ 220662 h 250832"/>
                <a:gd name="connsiteX7" fmla="*/ 222250 w 295275"/>
                <a:gd name="connsiteY7" fmla="*/ 173037 h 250832"/>
                <a:gd name="connsiteX8" fmla="*/ 295275 w 295275"/>
                <a:gd name="connsiteY8" fmla="*/ 113506 h 250832"/>
                <a:gd name="connsiteX9" fmla="*/ 219075 w 295275"/>
                <a:gd name="connsiteY9" fmla="*/ 100012 h 250832"/>
                <a:gd name="connsiteX10" fmla="*/ 288925 w 295275"/>
                <a:gd name="connsiteY10" fmla="*/ 52387 h 250832"/>
                <a:gd name="connsiteX11" fmla="*/ 273050 w 295275"/>
                <a:gd name="connsiteY11" fmla="*/ 36512 h 250832"/>
                <a:gd name="connsiteX12" fmla="*/ 193675 w 295275"/>
                <a:gd name="connsiteY12" fmla="*/ 78581 h 250832"/>
                <a:gd name="connsiteX13" fmla="*/ 172244 w 295275"/>
                <a:gd name="connsiteY13" fmla="*/ 69849 h 250832"/>
                <a:gd name="connsiteX14" fmla="*/ 266700 w 295275"/>
                <a:gd name="connsiteY14" fmla="*/ 14287 h 250832"/>
                <a:gd name="connsiteX15" fmla="*/ 217487 w 295275"/>
                <a:gd name="connsiteY15" fmla="*/ 0 h 250832"/>
                <a:gd name="connsiteX16" fmla="*/ 59531 w 295275"/>
                <a:gd name="connsiteY16" fmla="*/ 111918 h 250832"/>
                <a:gd name="connsiteX17" fmla="*/ 180975 w 295275"/>
                <a:gd name="connsiteY17" fmla="*/ 138112 h 250832"/>
                <a:gd name="connsiteX0" fmla="*/ 180975 w 295275"/>
                <a:gd name="connsiteY0" fmla="*/ 138112 h 250832"/>
                <a:gd name="connsiteX1" fmla="*/ 139700 w 295275"/>
                <a:gd name="connsiteY1" fmla="*/ 179387 h 250832"/>
                <a:gd name="connsiteX2" fmla="*/ 82550 w 295275"/>
                <a:gd name="connsiteY2" fmla="*/ 211137 h 250832"/>
                <a:gd name="connsiteX3" fmla="*/ 19050 w 295275"/>
                <a:gd name="connsiteY3" fmla="*/ 236537 h 250832"/>
                <a:gd name="connsiteX4" fmla="*/ 0 w 295275"/>
                <a:gd name="connsiteY4" fmla="*/ 246062 h 250832"/>
                <a:gd name="connsiteX5" fmla="*/ 82550 w 295275"/>
                <a:gd name="connsiteY5" fmla="*/ 249237 h 250832"/>
                <a:gd name="connsiteX6" fmla="*/ 152400 w 295275"/>
                <a:gd name="connsiteY6" fmla="*/ 220662 h 250832"/>
                <a:gd name="connsiteX7" fmla="*/ 222250 w 295275"/>
                <a:gd name="connsiteY7" fmla="*/ 173037 h 250832"/>
                <a:gd name="connsiteX8" fmla="*/ 295275 w 295275"/>
                <a:gd name="connsiteY8" fmla="*/ 113506 h 250832"/>
                <a:gd name="connsiteX9" fmla="*/ 219075 w 295275"/>
                <a:gd name="connsiteY9" fmla="*/ 100012 h 250832"/>
                <a:gd name="connsiteX10" fmla="*/ 288925 w 295275"/>
                <a:gd name="connsiteY10" fmla="*/ 52387 h 250832"/>
                <a:gd name="connsiteX11" fmla="*/ 273050 w 295275"/>
                <a:gd name="connsiteY11" fmla="*/ 36512 h 250832"/>
                <a:gd name="connsiteX12" fmla="*/ 193675 w 295275"/>
                <a:gd name="connsiteY12" fmla="*/ 78581 h 250832"/>
                <a:gd name="connsiteX13" fmla="*/ 172244 w 295275"/>
                <a:gd name="connsiteY13" fmla="*/ 69849 h 250832"/>
                <a:gd name="connsiteX14" fmla="*/ 266700 w 295275"/>
                <a:gd name="connsiteY14" fmla="*/ 14287 h 250832"/>
                <a:gd name="connsiteX15" fmla="*/ 217487 w 295275"/>
                <a:gd name="connsiteY15" fmla="*/ 0 h 250832"/>
                <a:gd name="connsiteX16" fmla="*/ 59531 w 295275"/>
                <a:gd name="connsiteY16" fmla="*/ 111918 h 250832"/>
                <a:gd name="connsiteX17" fmla="*/ 180975 w 295275"/>
                <a:gd name="connsiteY17" fmla="*/ 138112 h 250832"/>
                <a:gd name="connsiteX0" fmla="*/ 180975 w 295275"/>
                <a:gd name="connsiteY0" fmla="*/ 138112 h 250832"/>
                <a:gd name="connsiteX1" fmla="*/ 139700 w 295275"/>
                <a:gd name="connsiteY1" fmla="*/ 179387 h 250832"/>
                <a:gd name="connsiteX2" fmla="*/ 82550 w 295275"/>
                <a:gd name="connsiteY2" fmla="*/ 211137 h 250832"/>
                <a:gd name="connsiteX3" fmla="*/ 19050 w 295275"/>
                <a:gd name="connsiteY3" fmla="*/ 236537 h 250832"/>
                <a:gd name="connsiteX4" fmla="*/ 0 w 295275"/>
                <a:gd name="connsiteY4" fmla="*/ 246062 h 250832"/>
                <a:gd name="connsiteX5" fmla="*/ 82550 w 295275"/>
                <a:gd name="connsiteY5" fmla="*/ 249237 h 250832"/>
                <a:gd name="connsiteX6" fmla="*/ 152400 w 295275"/>
                <a:gd name="connsiteY6" fmla="*/ 220662 h 250832"/>
                <a:gd name="connsiteX7" fmla="*/ 222250 w 295275"/>
                <a:gd name="connsiteY7" fmla="*/ 173037 h 250832"/>
                <a:gd name="connsiteX8" fmla="*/ 295275 w 295275"/>
                <a:gd name="connsiteY8" fmla="*/ 113506 h 250832"/>
                <a:gd name="connsiteX9" fmla="*/ 219075 w 295275"/>
                <a:gd name="connsiteY9" fmla="*/ 100012 h 250832"/>
                <a:gd name="connsiteX10" fmla="*/ 288925 w 295275"/>
                <a:gd name="connsiteY10" fmla="*/ 52387 h 250832"/>
                <a:gd name="connsiteX11" fmla="*/ 273050 w 295275"/>
                <a:gd name="connsiteY11" fmla="*/ 36512 h 250832"/>
                <a:gd name="connsiteX12" fmla="*/ 193675 w 295275"/>
                <a:gd name="connsiteY12" fmla="*/ 78581 h 250832"/>
                <a:gd name="connsiteX13" fmla="*/ 172244 w 295275"/>
                <a:gd name="connsiteY13" fmla="*/ 69849 h 250832"/>
                <a:gd name="connsiteX14" fmla="*/ 266700 w 295275"/>
                <a:gd name="connsiteY14" fmla="*/ 14287 h 250832"/>
                <a:gd name="connsiteX15" fmla="*/ 217487 w 295275"/>
                <a:gd name="connsiteY15" fmla="*/ 0 h 250832"/>
                <a:gd name="connsiteX16" fmla="*/ 59531 w 295275"/>
                <a:gd name="connsiteY16" fmla="*/ 111918 h 250832"/>
                <a:gd name="connsiteX17" fmla="*/ 180975 w 295275"/>
                <a:gd name="connsiteY17" fmla="*/ 138112 h 250832"/>
                <a:gd name="connsiteX0" fmla="*/ 180975 w 295275"/>
                <a:gd name="connsiteY0" fmla="*/ 123825 h 236545"/>
                <a:gd name="connsiteX1" fmla="*/ 139700 w 295275"/>
                <a:gd name="connsiteY1" fmla="*/ 165100 h 236545"/>
                <a:gd name="connsiteX2" fmla="*/ 82550 w 295275"/>
                <a:gd name="connsiteY2" fmla="*/ 196850 h 236545"/>
                <a:gd name="connsiteX3" fmla="*/ 19050 w 295275"/>
                <a:gd name="connsiteY3" fmla="*/ 222250 h 236545"/>
                <a:gd name="connsiteX4" fmla="*/ 0 w 295275"/>
                <a:gd name="connsiteY4" fmla="*/ 231775 h 236545"/>
                <a:gd name="connsiteX5" fmla="*/ 82550 w 295275"/>
                <a:gd name="connsiteY5" fmla="*/ 234950 h 236545"/>
                <a:gd name="connsiteX6" fmla="*/ 152400 w 295275"/>
                <a:gd name="connsiteY6" fmla="*/ 206375 h 236545"/>
                <a:gd name="connsiteX7" fmla="*/ 222250 w 295275"/>
                <a:gd name="connsiteY7" fmla="*/ 158750 h 236545"/>
                <a:gd name="connsiteX8" fmla="*/ 295275 w 295275"/>
                <a:gd name="connsiteY8" fmla="*/ 99219 h 236545"/>
                <a:gd name="connsiteX9" fmla="*/ 219075 w 295275"/>
                <a:gd name="connsiteY9" fmla="*/ 85725 h 236545"/>
                <a:gd name="connsiteX10" fmla="*/ 288925 w 295275"/>
                <a:gd name="connsiteY10" fmla="*/ 38100 h 236545"/>
                <a:gd name="connsiteX11" fmla="*/ 273050 w 295275"/>
                <a:gd name="connsiteY11" fmla="*/ 22225 h 236545"/>
                <a:gd name="connsiteX12" fmla="*/ 193675 w 295275"/>
                <a:gd name="connsiteY12" fmla="*/ 64294 h 236545"/>
                <a:gd name="connsiteX13" fmla="*/ 172244 w 295275"/>
                <a:gd name="connsiteY13" fmla="*/ 55562 h 236545"/>
                <a:gd name="connsiteX14" fmla="*/ 266700 w 295275"/>
                <a:gd name="connsiteY14" fmla="*/ 0 h 236545"/>
                <a:gd name="connsiteX15" fmla="*/ 212724 w 295275"/>
                <a:gd name="connsiteY15" fmla="*/ 1 h 236545"/>
                <a:gd name="connsiteX16" fmla="*/ 59531 w 295275"/>
                <a:gd name="connsiteY16" fmla="*/ 97631 h 236545"/>
                <a:gd name="connsiteX17" fmla="*/ 180975 w 295275"/>
                <a:gd name="connsiteY17" fmla="*/ 123825 h 236545"/>
                <a:gd name="connsiteX0" fmla="*/ 180975 w 295275"/>
                <a:gd name="connsiteY0" fmla="*/ 147108 h 259828"/>
                <a:gd name="connsiteX1" fmla="*/ 139700 w 295275"/>
                <a:gd name="connsiteY1" fmla="*/ 188383 h 259828"/>
                <a:gd name="connsiteX2" fmla="*/ 82550 w 295275"/>
                <a:gd name="connsiteY2" fmla="*/ 220133 h 259828"/>
                <a:gd name="connsiteX3" fmla="*/ 19050 w 295275"/>
                <a:gd name="connsiteY3" fmla="*/ 245533 h 259828"/>
                <a:gd name="connsiteX4" fmla="*/ 0 w 295275"/>
                <a:gd name="connsiteY4" fmla="*/ 255058 h 259828"/>
                <a:gd name="connsiteX5" fmla="*/ 82550 w 295275"/>
                <a:gd name="connsiteY5" fmla="*/ 258233 h 259828"/>
                <a:gd name="connsiteX6" fmla="*/ 152400 w 295275"/>
                <a:gd name="connsiteY6" fmla="*/ 229658 h 259828"/>
                <a:gd name="connsiteX7" fmla="*/ 222250 w 295275"/>
                <a:gd name="connsiteY7" fmla="*/ 182033 h 259828"/>
                <a:gd name="connsiteX8" fmla="*/ 295275 w 295275"/>
                <a:gd name="connsiteY8" fmla="*/ 122502 h 259828"/>
                <a:gd name="connsiteX9" fmla="*/ 219075 w 295275"/>
                <a:gd name="connsiteY9" fmla="*/ 109008 h 259828"/>
                <a:gd name="connsiteX10" fmla="*/ 288925 w 295275"/>
                <a:gd name="connsiteY10" fmla="*/ 61383 h 259828"/>
                <a:gd name="connsiteX11" fmla="*/ 273050 w 295275"/>
                <a:gd name="connsiteY11" fmla="*/ 45508 h 259828"/>
                <a:gd name="connsiteX12" fmla="*/ 193675 w 295275"/>
                <a:gd name="connsiteY12" fmla="*/ 87577 h 259828"/>
                <a:gd name="connsiteX13" fmla="*/ 172244 w 295275"/>
                <a:gd name="connsiteY13" fmla="*/ 78845 h 259828"/>
                <a:gd name="connsiteX14" fmla="*/ 266700 w 295275"/>
                <a:gd name="connsiteY14" fmla="*/ 23283 h 259828"/>
                <a:gd name="connsiteX15" fmla="*/ 212724 w 295275"/>
                <a:gd name="connsiteY15" fmla="*/ 23284 h 259828"/>
                <a:gd name="connsiteX16" fmla="*/ 59531 w 295275"/>
                <a:gd name="connsiteY16" fmla="*/ 120914 h 259828"/>
                <a:gd name="connsiteX17" fmla="*/ 180975 w 295275"/>
                <a:gd name="connsiteY17" fmla="*/ 147108 h 259828"/>
                <a:gd name="connsiteX0" fmla="*/ 180975 w 288925"/>
                <a:gd name="connsiteY0" fmla="*/ 147108 h 259828"/>
                <a:gd name="connsiteX1" fmla="*/ 139700 w 288925"/>
                <a:gd name="connsiteY1" fmla="*/ 188383 h 259828"/>
                <a:gd name="connsiteX2" fmla="*/ 82550 w 288925"/>
                <a:gd name="connsiteY2" fmla="*/ 220133 h 259828"/>
                <a:gd name="connsiteX3" fmla="*/ 19050 w 288925"/>
                <a:gd name="connsiteY3" fmla="*/ 245533 h 259828"/>
                <a:gd name="connsiteX4" fmla="*/ 0 w 288925"/>
                <a:gd name="connsiteY4" fmla="*/ 255058 h 259828"/>
                <a:gd name="connsiteX5" fmla="*/ 82550 w 288925"/>
                <a:gd name="connsiteY5" fmla="*/ 258233 h 259828"/>
                <a:gd name="connsiteX6" fmla="*/ 152400 w 288925"/>
                <a:gd name="connsiteY6" fmla="*/ 229658 h 259828"/>
                <a:gd name="connsiteX7" fmla="*/ 222250 w 288925"/>
                <a:gd name="connsiteY7" fmla="*/ 182033 h 259828"/>
                <a:gd name="connsiteX8" fmla="*/ 280987 w 288925"/>
                <a:gd name="connsiteY8" fmla="*/ 134408 h 259828"/>
                <a:gd name="connsiteX9" fmla="*/ 219075 w 288925"/>
                <a:gd name="connsiteY9" fmla="*/ 109008 h 259828"/>
                <a:gd name="connsiteX10" fmla="*/ 288925 w 288925"/>
                <a:gd name="connsiteY10" fmla="*/ 61383 h 259828"/>
                <a:gd name="connsiteX11" fmla="*/ 273050 w 288925"/>
                <a:gd name="connsiteY11" fmla="*/ 45508 h 259828"/>
                <a:gd name="connsiteX12" fmla="*/ 193675 w 288925"/>
                <a:gd name="connsiteY12" fmla="*/ 87577 h 259828"/>
                <a:gd name="connsiteX13" fmla="*/ 172244 w 288925"/>
                <a:gd name="connsiteY13" fmla="*/ 78845 h 259828"/>
                <a:gd name="connsiteX14" fmla="*/ 266700 w 288925"/>
                <a:gd name="connsiteY14" fmla="*/ 23283 h 259828"/>
                <a:gd name="connsiteX15" fmla="*/ 212724 w 288925"/>
                <a:gd name="connsiteY15" fmla="*/ 23284 h 259828"/>
                <a:gd name="connsiteX16" fmla="*/ 59531 w 288925"/>
                <a:gd name="connsiteY16" fmla="*/ 120914 h 259828"/>
                <a:gd name="connsiteX17" fmla="*/ 180975 w 288925"/>
                <a:gd name="connsiteY17" fmla="*/ 147108 h 259828"/>
                <a:gd name="connsiteX0" fmla="*/ 180975 w 288925"/>
                <a:gd name="connsiteY0" fmla="*/ 147108 h 259828"/>
                <a:gd name="connsiteX1" fmla="*/ 139700 w 288925"/>
                <a:gd name="connsiteY1" fmla="*/ 188383 h 259828"/>
                <a:gd name="connsiteX2" fmla="*/ 82550 w 288925"/>
                <a:gd name="connsiteY2" fmla="*/ 220133 h 259828"/>
                <a:gd name="connsiteX3" fmla="*/ 19050 w 288925"/>
                <a:gd name="connsiteY3" fmla="*/ 245533 h 259828"/>
                <a:gd name="connsiteX4" fmla="*/ 0 w 288925"/>
                <a:gd name="connsiteY4" fmla="*/ 255058 h 259828"/>
                <a:gd name="connsiteX5" fmla="*/ 82550 w 288925"/>
                <a:gd name="connsiteY5" fmla="*/ 258233 h 259828"/>
                <a:gd name="connsiteX6" fmla="*/ 152400 w 288925"/>
                <a:gd name="connsiteY6" fmla="*/ 229658 h 259828"/>
                <a:gd name="connsiteX7" fmla="*/ 222250 w 288925"/>
                <a:gd name="connsiteY7" fmla="*/ 182033 h 259828"/>
                <a:gd name="connsiteX8" fmla="*/ 280987 w 288925"/>
                <a:gd name="connsiteY8" fmla="*/ 134408 h 259828"/>
                <a:gd name="connsiteX9" fmla="*/ 219075 w 288925"/>
                <a:gd name="connsiteY9" fmla="*/ 109008 h 259828"/>
                <a:gd name="connsiteX10" fmla="*/ 288925 w 288925"/>
                <a:gd name="connsiteY10" fmla="*/ 61383 h 259828"/>
                <a:gd name="connsiteX11" fmla="*/ 273050 w 288925"/>
                <a:gd name="connsiteY11" fmla="*/ 45508 h 259828"/>
                <a:gd name="connsiteX12" fmla="*/ 193675 w 288925"/>
                <a:gd name="connsiteY12" fmla="*/ 87577 h 259828"/>
                <a:gd name="connsiteX13" fmla="*/ 172244 w 288925"/>
                <a:gd name="connsiteY13" fmla="*/ 78845 h 259828"/>
                <a:gd name="connsiteX14" fmla="*/ 266700 w 288925"/>
                <a:gd name="connsiteY14" fmla="*/ 23283 h 259828"/>
                <a:gd name="connsiteX15" fmla="*/ 212724 w 288925"/>
                <a:gd name="connsiteY15" fmla="*/ 23284 h 259828"/>
                <a:gd name="connsiteX16" fmla="*/ 59531 w 288925"/>
                <a:gd name="connsiteY16" fmla="*/ 120914 h 259828"/>
                <a:gd name="connsiteX17" fmla="*/ 180975 w 288925"/>
                <a:gd name="connsiteY17" fmla="*/ 147108 h 259828"/>
                <a:gd name="connsiteX0" fmla="*/ 180975 w 288925"/>
                <a:gd name="connsiteY0" fmla="*/ 147108 h 259828"/>
                <a:gd name="connsiteX1" fmla="*/ 139700 w 288925"/>
                <a:gd name="connsiteY1" fmla="*/ 188383 h 259828"/>
                <a:gd name="connsiteX2" fmla="*/ 19050 w 288925"/>
                <a:gd name="connsiteY2" fmla="*/ 245533 h 259828"/>
                <a:gd name="connsiteX3" fmla="*/ 0 w 288925"/>
                <a:gd name="connsiteY3" fmla="*/ 255058 h 259828"/>
                <a:gd name="connsiteX4" fmla="*/ 82550 w 288925"/>
                <a:gd name="connsiteY4" fmla="*/ 258233 h 259828"/>
                <a:gd name="connsiteX5" fmla="*/ 152400 w 288925"/>
                <a:gd name="connsiteY5" fmla="*/ 229658 h 259828"/>
                <a:gd name="connsiteX6" fmla="*/ 222250 w 288925"/>
                <a:gd name="connsiteY6" fmla="*/ 182033 h 259828"/>
                <a:gd name="connsiteX7" fmla="*/ 280987 w 288925"/>
                <a:gd name="connsiteY7" fmla="*/ 134408 h 259828"/>
                <a:gd name="connsiteX8" fmla="*/ 219075 w 288925"/>
                <a:gd name="connsiteY8" fmla="*/ 109008 h 259828"/>
                <a:gd name="connsiteX9" fmla="*/ 288925 w 288925"/>
                <a:gd name="connsiteY9" fmla="*/ 61383 h 259828"/>
                <a:gd name="connsiteX10" fmla="*/ 273050 w 288925"/>
                <a:gd name="connsiteY10" fmla="*/ 45508 h 259828"/>
                <a:gd name="connsiteX11" fmla="*/ 193675 w 288925"/>
                <a:gd name="connsiteY11" fmla="*/ 87577 h 259828"/>
                <a:gd name="connsiteX12" fmla="*/ 172244 w 288925"/>
                <a:gd name="connsiteY12" fmla="*/ 78845 h 259828"/>
                <a:gd name="connsiteX13" fmla="*/ 266700 w 288925"/>
                <a:gd name="connsiteY13" fmla="*/ 23283 h 259828"/>
                <a:gd name="connsiteX14" fmla="*/ 212724 w 288925"/>
                <a:gd name="connsiteY14" fmla="*/ 23284 h 259828"/>
                <a:gd name="connsiteX15" fmla="*/ 59531 w 288925"/>
                <a:gd name="connsiteY15" fmla="*/ 120914 h 259828"/>
                <a:gd name="connsiteX16" fmla="*/ 180975 w 288925"/>
                <a:gd name="connsiteY16" fmla="*/ 147108 h 259828"/>
                <a:gd name="connsiteX0" fmla="*/ 180975 w 288925"/>
                <a:gd name="connsiteY0" fmla="*/ 147108 h 259828"/>
                <a:gd name="connsiteX1" fmla="*/ 139700 w 288925"/>
                <a:gd name="connsiteY1" fmla="*/ 188383 h 259828"/>
                <a:gd name="connsiteX2" fmla="*/ 19050 w 288925"/>
                <a:gd name="connsiteY2" fmla="*/ 245533 h 259828"/>
                <a:gd name="connsiteX3" fmla="*/ 0 w 288925"/>
                <a:gd name="connsiteY3" fmla="*/ 255058 h 259828"/>
                <a:gd name="connsiteX4" fmla="*/ 82550 w 288925"/>
                <a:gd name="connsiteY4" fmla="*/ 258233 h 259828"/>
                <a:gd name="connsiteX5" fmla="*/ 152400 w 288925"/>
                <a:gd name="connsiteY5" fmla="*/ 229658 h 259828"/>
                <a:gd name="connsiteX6" fmla="*/ 222250 w 288925"/>
                <a:gd name="connsiteY6" fmla="*/ 182033 h 259828"/>
                <a:gd name="connsiteX7" fmla="*/ 280987 w 288925"/>
                <a:gd name="connsiteY7" fmla="*/ 134408 h 259828"/>
                <a:gd name="connsiteX8" fmla="*/ 219075 w 288925"/>
                <a:gd name="connsiteY8" fmla="*/ 109008 h 259828"/>
                <a:gd name="connsiteX9" fmla="*/ 288925 w 288925"/>
                <a:gd name="connsiteY9" fmla="*/ 61383 h 259828"/>
                <a:gd name="connsiteX10" fmla="*/ 273050 w 288925"/>
                <a:gd name="connsiteY10" fmla="*/ 45508 h 259828"/>
                <a:gd name="connsiteX11" fmla="*/ 193675 w 288925"/>
                <a:gd name="connsiteY11" fmla="*/ 87577 h 259828"/>
                <a:gd name="connsiteX12" fmla="*/ 172244 w 288925"/>
                <a:gd name="connsiteY12" fmla="*/ 78845 h 259828"/>
                <a:gd name="connsiteX13" fmla="*/ 266700 w 288925"/>
                <a:gd name="connsiteY13" fmla="*/ 23283 h 259828"/>
                <a:gd name="connsiteX14" fmla="*/ 212724 w 288925"/>
                <a:gd name="connsiteY14" fmla="*/ 23284 h 259828"/>
                <a:gd name="connsiteX15" fmla="*/ 59531 w 288925"/>
                <a:gd name="connsiteY15" fmla="*/ 120914 h 259828"/>
                <a:gd name="connsiteX16" fmla="*/ 180975 w 288925"/>
                <a:gd name="connsiteY16" fmla="*/ 147108 h 259828"/>
                <a:gd name="connsiteX0" fmla="*/ 180975 w 288925"/>
                <a:gd name="connsiteY0" fmla="*/ 147108 h 259828"/>
                <a:gd name="connsiteX1" fmla="*/ 123032 w 288925"/>
                <a:gd name="connsiteY1" fmla="*/ 202671 h 259828"/>
                <a:gd name="connsiteX2" fmla="*/ 19050 w 288925"/>
                <a:gd name="connsiteY2" fmla="*/ 245533 h 259828"/>
                <a:gd name="connsiteX3" fmla="*/ 0 w 288925"/>
                <a:gd name="connsiteY3" fmla="*/ 255058 h 259828"/>
                <a:gd name="connsiteX4" fmla="*/ 82550 w 288925"/>
                <a:gd name="connsiteY4" fmla="*/ 258233 h 259828"/>
                <a:gd name="connsiteX5" fmla="*/ 152400 w 288925"/>
                <a:gd name="connsiteY5" fmla="*/ 229658 h 259828"/>
                <a:gd name="connsiteX6" fmla="*/ 222250 w 288925"/>
                <a:gd name="connsiteY6" fmla="*/ 182033 h 259828"/>
                <a:gd name="connsiteX7" fmla="*/ 280987 w 288925"/>
                <a:gd name="connsiteY7" fmla="*/ 134408 h 259828"/>
                <a:gd name="connsiteX8" fmla="*/ 219075 w 288925"/>
                <a:gd name="connsiteY8" fmla="*/ 109008 h 259828"/>
                <a:gd name="connsiteX9" fmla="*/ 288925 w 288925"/>
                <a:gd name="connsiteY9" fmla="*/ 61383 h 259828"/>
                <a:gd name="connsiteX10" fmla="*/ 273050 w 288925"/>
                <a:gd name="connsiteY10" fmla="*/ 45508 h 259828"/>
                <a:gd name="connsiteX11" fmla="*/ 193675 w 288925"/>
                <a:gd name="connsiteY11" fmla="*/ 87577 h 259828"/>
                <a:gd name="connsiteX12" fmla="*/ 172244 w 288925"/>
                <a:gd name="connsiteY12" fmla="*/ 78845 h 259828"/>
                <a:gd name="connsiteX13" fmla="*/ 266700 w 288925"/>
                <a:gd name="connsiteY13" fmla="*/ 23283 h 259828"/>
                <a:gd name="connsiteX14" fmla="*/ 212724 w 288925"/>
                <a:gd name="connsiteY14" fmla="*/ 23284 h 259828"/>
                <a:gd name="connsiteX15" fmla="*/ 59531 w 288925"/>
                <a:gd name="connsiteY15" fmla="*/ 120914 h 259828"/>
                <a:gd name="connsiteX16" fmla="*/ 180975 w 288925"/>
                <a:gd name="connsiteY16" fmla="*/ 147108 h 259828"/>
                <a:gd name="connsiteX0" fmla="*/ 181470 w 289420"/>
                <a:gd name="connsiteY0" fmla="*/ 147108 h 261717"/>
                <a:gd name="connsiteX1" fmla="*/ 123527 w 289420"/>
                <a:gd name="connsiteY1" fmla="*/ 202671 h 261717"/>
                <a:gd name="connsiteX2" fmla="*/ 495 w 289420"/>
                <a:gd name="connsiteY2" fmla="*/ 255058 h 261717"/>
                <a:gd name="connsiteX3" fmla="*/ 83045 w 289420"/>
                <a:gd name="connsiteY3" fmla="*/ 258233 h 261717"/>
                <a:gd name="connsiteX4" fmla="*/ 152895 w 289420"/>
                <a:gd name="connsiteY4" fmla="*/ 229658 h 261717"/>
                <a:gd name="connsiteX5" fmla="*/ 222745 w 289420"/>
                <a:gd name="connsiteY5" fmla="*/ 182033 h 261717"/>
                <a:gd name="connsiteX6" fmla="*/ 281482 w 289420"/>
                <a:gd name="connsiteY6" fmla="*/ 134408 h 261717"/>
                <a:gd name="connsiteX7" fmla="*/ 219570 w 289420"/>
                <a:gd name="connsiteY7" fmla="*/ 109008 h 261717"/>
                <a:gd name="connsiteX8" fmla="*/ 289420 w 289420"/>
                <a:gd name="connsiteY8" fmla="*/ 61383 h 261717"/>
                <a:gd name="connsiteX9" fmla="*/ 273545 w 289420"/>
                <a:gd name="connsiteY9" fmla="*/ 45508 h 261717"/>
                <a:gd name="connsiteX10" fmla="*/ 194170 w 289420"/>
                <a:gd name="connsiteY10" fmla="*/ 87577 h 261717"/>
                <a:gd name="connsiteX11" fmla="*/ 172739 w 289420"/>
                <a:gd name="connsiteY11" fmla="*/ 78845 h 261717"/>
                <a:gd name="connsiteX12" fmla="*/ 267195 w 289420"/>
                <a:gd name="connsiteY12" fmla="*/ 23283 h 261717"/>
                <a:gd name="connsiteX13" fmla="*/ 213219 w 289420"/>
                <a:gd name="connsiteY13" fmla="*/ 23284 h 261717"/>
                <a:gd name="connsiteX14" fmla="*/ 60026 w 289420"/>
                <a:gd name="connsiteY14" fmla="*/ 120914 h 261717"/>
                <a:gd name="connsiteX15" fmla="*/ 181470 w 289420"/>
                <a:gd name="connsiteY15" fmla="*/ 147108 h 261717"/>
                <a:gd name="connsiteX0" fmla="*/ 181527 w 289477"/>
                <a:gd name="connsiteY0" fmla="*/ 147108 h 260593"/>
                <a:gd name="connsiteX1" fmla="*/ 123584 w 289477"/>
                <a:gd name="connsiteY1" fmla="*/ 202671 h 260593"/>
                <a:gd name="connsiteX2" fmla="*/ 552 w 289477"/>
                <a:gd name="connsiteY2" fmla="*/ 255058 h 260593"/>
                <a:gd name="connsiteX3" fmla="*/ 75958 w 289477"/>
                <a:gd name="connsiteY3" fmla="*/ 255852 h 260593"/>
                <a:gd name="connsiteX4" fmla="*/ 152952 w 289477"/>
                <a:gd name="connsiteY4" fmla="*/ 229658 h 260593"/>
                <a:gd name="connsiteX5" fmla="*/ 222802 w 289477"/>
                <a:gd name="connsiteY5" fmla="*/ 182033 h 260593"/>
                <a:gd name="connsiteX6" fmla="*/ 281539 w 289477"/>
                <a:gd name="connsiteY6" fmla="*/ 134408 h 260593"/>
                <a:gd name="connsiteX7" fmla="*/ 219627 w 289477"/>
                <a:gd name="connsiteY7" fmla="*/ 109008 h 260593"/>
                <a:gd name="connsiteX8" fmla="*/ 289477 w 289477"/>
                <a:gd name="connsiteY8" fmla="*/ 61383 h 260593"/>
                <a:gd name="connsiteX9" fmla="*/ 273602 w 289477"/>
                <a:gd name="connsiteY9" fmla="*/ 45508 h 260593"/>
                <a:gd name="connsiteX10" fmla="*/ 194227 w 289477"/>
                <a:gd name="connsiteY10" fmla="*/ 87577 h 260593"/>
                <a:gd name="connsiteX11" fmla="*/ 172796 w 289477"/>
                <a:gd name="connsiteY11" fmla="*/ 78845 h 260593"/>
                <a:gd name="connsiteX12" fmla="*/ 267252 w 289477"/>
                <a:gd name="connsiteY12" fmla="*/ 23283 h 260593"/>
                <a:gd name="connsiteX13" fmla="*/ 213276 w 289477"/>
                <a:gd name="connsiteY13" fmla="*/ 23284 h 260593"/>
                <a:gd name="connsiteX14" fmla="*/ 60083 w 289477"/>
                <a:gd name="connsiteY14" fmla="*/ 120914 h 260593"/>
                <a:gd name="connsiteX15" fmla="*/ 181527 w 289477"/>
                <a:gd name="connsiteY15" fmla="*/ 147108 h 260593"/>
                <a:gd name="connsiteX0" fmla="*/ 181527 w 289477"/>
                <a:gd name="connsiteY0" fmla="*/ 147108 h 260593"/>
                <a:gd name="connsiteX1" fmla="*/ 123584 w 289477"/>
                <a:gd name="connsiteY1" fmla="*/ 202671 h 260593"/>
                <a:gd name="connsiteX2" fmla="*/ 552 w 289477"/>
                <a:gd name="connsiteY2" fmla="*/ 255058 h 260593"/>
                <a:gd name="connsiteX3" fmla="*/ 75958 w 289477"/>
                <a:gd name="connsiteY3" fmla="*/ 255852 h 260593"/>
                <a:gd name="connsiteX4" fmla="*/ 152952 w 289477"/>
                <a:gd name="connsiteY4" fmla="*/ 229658 h 260593"/>
                <a:gd name="connsiteX5" fmla="*/ 281539 w 289477"/>
                <a:gd name="connsiteY5" fmla="*/ 134408 h 260593"/>
                <a:gd name="connsiteX6" fmla="*/ 219627 w 289477"/>
                <a:gd name="connsiteY6" fmla="*/ 109008 h 260593"/>
                <a:gd name="connsiteX7" fmla="*/ 289477 w 289477"/>
                <a:gd name="connsiteY7" fmla="*/ 61383 h 260593"/>
                <a:gd name="connsiteX8" fmla="*/ 273602 w 289477"/>
                <a:gd name="connsiteY8" fmla="*/ 45508 h 260593"/>
                <a:gd name="connsiteX9" fmla="*/ 194227 w 289477"/>
                <a:gd name="connsiteY9" fmla="*/ 87577 h 260593"/>
                <a:gd name="connsiteX10" fmla="*/ 172796 w 289477"/>
                <a:gd name="connsiteY10" fmla="*/ 78845 h 260593"/>
                <a:gd name="connsiteX11" fmla="*/ 267252 w 289477"/>
                <a:gd name="connsiteY11" fmla="*/ 23283 h 260593"/>
                <a:gd name="connsiteX12" fmla="*/ 213276 w 289477"/>
                <a:gd name="connsiteY12" fmla="*/ 23284 h 260593"/>
                <a:gd name="connsiteX13" fmla="*/ 60083 w 289477"/>
                <a:gd name="connsiteY13" fmla="*/ 120914 h 260593"/>
                <a:gd name="connsiteX14" fmla="*/ 181527 w 289477"/>
                <a:gd name="connsiteY14" fmla="*/ 147108 h 260593"/>
                <a:gd name="connsiteX0" fmla="*/ 181584 w 289534"/>
                <a:gd name="connsiteY0" fmla="*/ 147108 h 262156"/>
                <a:gd name="connsiteX1" fmla="*/ 123641 w 289534"/>
                <a:gd name="connsiteY1" fmla="*/ 202671 h 262156"/>
                <a:gd name="connsiteX2" fmla="*/ 609 w 289534"/>
                <a:gd name="connsiteY2" fmla="*/ 255058 h 262156"/>
                <a:gd name="connsiteX3" fmla="*/ 76015 w 289534"/>
                <a:gd name="connsiteY3" fmla="*/ 255852 h 262156"/>
                <a:gd name="connsiteX4" fmla="*/ 188728 w 289534"/>
                <a:gd name="connsiteY4" fmla="*/ 203464 h 262156"/>
                <a:gd name="connsiteX5" fmla="*/ 281596 w 289534"/>
                <a:gd name="connsiteY5" fmla="*/ 134408 h 262156"/>
                <a:gd name="connsiteX6" fmla="*/ 219684 w 289534"/>
                <a:gd name="connsiteY6" fmla="*/ 109008 h 262156"/>
                <a:gd name="connsiteX7" fmla="*/ 289534 w 289534"/>
                <a:gd name="connsiteY7" fmla="*/ 61383 h 262156"/>
                <a:gd name="connsiteX8" fmla="*/ 273659 w 289534"/>
                <a:gd name="connsiteY8" fmla="*/ 45508 h 262156"/>
                <a:gd name="connsiteX9" fmla="*/ 194284 w 289534"/>
                <a:gd name="connsiteY9" fmla="*/ 87577 h 262156"/>
                <a:gd name="connsiteX10" fmla="*/ 172853 w 289534"/>
                <a:gd name="connsiteY10" fmla="*/ 78845 h 262156"/>
                <a:gd name="connsiteX11" fmla="*/ 267309 w 289534"/>
                <a:gd name="connsiteY11" fmla="*/ 23283 h 262156"/>
                <a:gd name="connsiteX12" fmla="*/ 213333 w 289534"/>
                <a:gd name="connsiteY12" fmla="*/ 23284 h 262156"/>
                <a:gd name="connsiteX13" fmla="*/ 60140 w 289534"/>
                <a:gd name="connsiteY13" fmla="*/ 120914 h 262156"/>
                <a:gd name="connsiteX14" fmla="*/ 181584 w 289534"/>
                <a:gd name="connsiteY14" fmla="*/ 147108 h 2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9534" h="262156">
                  <a:moveTo>
                    <a:pt x="181584" y="147108"/>
                  </a:moveTo>
                  <a:cubicBezTo>
                    <a:pt x="194946" y="158353"/>
                    <a:pt x="153803" y="184679"/>
                    <a:pt x="123641" y="202671"/>
                  </a:cubicBezTo>
                  <a:cubicBezTo>
                    <a:pt x="93479" y="220663"/>
                    <a:pt x="7356" y="245798"/>
                    <a:pt x="609" y="255058"/>
                  </a:cubicBezTo>
                  <a:cubicBezTo>
                    <a:pt x="-6138" y="264318"/>
                    <a:pt x="44662" y="264451"/>
                    <a:pt x="76015" y="255852"/>
                  </a:cubicBezTo>
                  <a:cubicBezTo>
                    <a:pt x="107368" y="247253"/>
                    <a:pt x="165445" y="216164"/>
                    <a:pt x="188728" y="203464"/>
                  </a:cubicBezTo>
                  <a:lnTo>
                    <a:pt x="281596" y="134408"/>
                  </a:lnTo>
                  <a:cubicBezTo>
                    <a:pt x="306202" y="106891"/>
                    <a:pt x="240321" y="117475"/>
                    <a:pt x="219684" y="109008"/>
                  </a:cubicBezTo>
                  <a:lnTo>
                    <a:pt x="289534" y="61383"/>
                  </a:lnTo>
                  <a:lnTo>
                    <a:pt x="273659" y="45508"/>
                  </a:lnTo>
                  <a:cubicBezTo>
                    <a:pt x="260694" y="48418"/>
                    <a:pt x="207249" y="84667"/>
                    <a:pt x="194284" y="87577"/>
                  </a:cubicBezTo>
                  <a:lnTo>
                    <a:pt x="172853" y="78845"/>
                  </a:lnTo>
                  <a:lnTo>
                    <a:pt x="267309" y="23283"/>
                  </a:lnTo>
                  <a:cubicBezTo>
                    <a:pt x="280273" y="-29105"/>
                    <a:pt x="231325" y="23284"/>
                    <a:pt x="213333" y="23284"/>
                  </a:cubicBezTo>
                  <a:cubicBezTo>
                    <a:pt x="160681" y="60590"/>
                    <a:pt x="67548" y="105039"/>
                    <a:pt x="60140" y="120914"/>
                  </a:cubicBezTo>
                  <a:cubicBezTo>
                    <a:pt x="69664" y="141551"/>
                    <a:pt x="141103" y="138377"/>
                    <a:pt x="181584" y="147108"/>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pic>
        <p:nvPicPr>
          <p:cNvPr id="3075" name="Picture 3" descr="C:\Users\Kris\Downloads\Ostracon 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2860"/>
            <a:ext cx="9144000" cy="681228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“Peace” as a greeting in Lachish Letter #2, 6th century BC</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7260471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wnloads\Tablet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436" y="-1112"/>
            <a:ext cx="8658712" cy="685989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Ugaritic letter to the queen from </a:t>
            </a:r>
            <a:r>
              <a:rPr lang="en-US" dirty="0" err="1"/>
              <a:t>Talmiyana</a:t>
            </a:r>
            <a:r>
              <a:rPr lang="en-US" dirty="0"/>
              <a:t> and </a:t>
            </a:r>
            <a:r>
              <a:rPr lang="en-US" dirty="0" err="1"/>
              <a:t>Achatimalki</a:t>
            </a:r>
            <a:r>
              <a:rPr lang="en-US" dirty="0"/>
              <a:t>, 13th century BC</a:t>
            </a:r>
          </a:p>
        </p:txBody>
      </p:sp>
      <p:sp>
        <p:nvSpPr>
          <p:cNvPr id="9" name="Text Placeholder 2"/>
          <p:cNvSpPr>
            <a:spLocks noGrp="1"/>
          </p:cNvSpPr>
          <p:nvPr>
            <p:ph type="body" sz="quarter" idx="12"/>
          </p:nvPr>
        </p:nvSpPr>
        <p:spPr/>
        <p:txBody>
          <a:bodyPr/>
          <a:lstStyle/>
          <a:p>
            <a:r>
              <a:rPr lang="en-US"/>
              <a:t>1:2</a:t>
            </a:r>
            <a:endParaRPr lang="en-US" dirty="0"/>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1359334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A4D5D3-D301-4EDB-B345-C526752DF8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Floor mosaic with the name of St. Paul, from Philippi, 5th century AD</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Paul and Timothy, slaves of Christ Jesus</a:t>
            </a:r>
          </a:p>
        </p:txBody>
      </p:sp>
    </p:spTree>
    <p:extLst>
      <p:ext uri="{BB962C8B-B14F-4D97-AF65-F5344CB8AC3E}">
        <p14:creationId xmlns:p14="http://schemas.microsoft.com/office/powerpoint/2010/main" val="35992426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42436" y="-1112"/>
            <a:ext cx="8658712" cy="6859895"/>
            <a:chOff x="242436" y="-1112"/>
            <a:chExt cx="8658712" cy="6859895"/>
          </a:xfrm>
        </p:grpSpPr>
        <p:pic>
          <p:nvPicPr>
            <p:cNvPr id="19" name="Picture 2" descr="C:\Users\Kris\Downloads\Tablet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436" y="-1112"/>
              <a:ext cx="8658712" cy="6859895"/>
            </a:xfrm>
            <a:prstGeom prst="rect">
              <a:avLst/>
            </a:prstGeom>
            <a:noFill/>
            <a:extLst>
              <a:ext uri="{909E8E84-426E-40DD-AFC4-6F175D3DCCD1}">
                <a14:hiddenFill xmlns:a14="http://schemas.microsoft.com/office/drawing/2010/main">
                  <a:solidFill>
                    <a:srgbClr val="FFFFFF"/>
                  </a:solidFill>
                </a14:hiddenFill>
              </a:ext>
            </a:extLst>
          </p:spPr>
        </p:pic>
        <p:sp>
          <p:nvSpPr>
            <p:cNvPr id="29" name="Freeform 28">
              <a:extLst>
                <a:ext uri="{FF2B5EF4-FFF2-40B4-BE49-F238E27FC236}">
                  <a16:creationId xmlns:a16="http://schemas.microsoft.com/office/drawing/2014/main" id="{15237606-8737-754A-9C86-BEF36ADF1755}"/>
                </a:ext>
              </a:extLst>
            </p:cNvPr>
            <p:cNvSpPr/>
            <p:nvPr/>
          </p:nvSpPr>
          <p:spPr>
            <a:xfrm>
              <a:off x="3281363" y="4887912"/>
              <a:ext cx="120650" cy="231775"/>
            </a:xfrm>
            <a:custGeom>
              <a:avLst/>
              <a:gdLst>
                <a:gd name="connsiteX0" fmla="*/ 120650 w 120650"/>
                <a:gd name="connsiteY0" fmla="*/ 231775 h 231775"/>
                <a:gd name="connsiteX1" fmla="*/ 0 w 120650"/>
                <a:gd name="connsiteY1" fmla="*/ 85725 h 231775"/>
                <a:gd name="connsiteX2" fmla="*/ 76200 w 120650"/>
                <a:gd name="connsiteY2" fmla="*/ 0 h 231775"/>
                <a:gd name="connsiteX3" fmla="*/ 79375 w 120650"/>
                <a:gd name="connsiteY3" fmla="*/ 149225 h 231775"/>
                <a:gd name="connsiteX4" fmla="*/ 85725 w 120650"/>
                <a:gd name="connsiteY4" fmla="*/ 180975 h 231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 h="231775">
                  <a:moveTo>
                    <a:pt x="120650" y="231775"/>
                  </a:moveTo>
                  <a:lnTo>
                    <a:pt x="0" y="85725"/>
                  </a:lnTo>
                  <a:lnTo>
                    <a:pt x="76200" y="0"/>
                  </a:lnTo>
                  <a:cubicBezTo>
                    <a:pt x="77258" y="49742"/>
                    <a:pt x="78317" y="99483"/>
                    <a:pt x="79375" y="149225"/>
                  </a:cubicBezTo>
                  <a:lnTo>
                    <a:pt x="85725" y="180975"/>
                  </a:lnTo>
                </a:path>
              </a:pathLst>
            </a:custGeom>
            <a:solidFill>
              <a:srgbClr val="FF0000">
                <a:alpha val="40000"/>
              </a:srgbClr>
            </a:solidFill>
            <a:ln>
              <a:solidFill>
                <a:srgbClr val="F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a:extLst>
                <a:ext uri="{FF2B5EF4-FFF2-40B4-BE49-F238E27FC236}">
                  <a16:creationId xmlns:a16="http://schemas.microsoft.com/office/drawing/2014/main" id="{0360D5B5-48EB-C940-9CCB-35A1232EC7C3}"/>
                </a:ext>
              </a:extLst>
            </p:cNvPr>
            <p:cNvSpPr/>
            <p:nvPr/>
          </p:nvSpPr>
          <p:spPr>
            <a:xfrm>
              <a:off x="3460748" y="4883150"/>
              <a:ext cx="136525" cy="241300"/>
            </a:xfrm>
            <a:custGeom>
              <a:avLst/>
              <a:gdLst>
                <a:gd name="connsiteX0" fmla="*/ 15875 w 136525"/>
                <a:gd name="connsiteY0" fmla="*/ 241300 h 241300"/>
                <a:gd name="connsiteX1" fmla="*/ 0 w 136525"/>
                <a:gd name="connsiteY1" fmla="*/ 15875 h 241300"/>
                <a:gd name="connsiteX2" fmla="*/ 136525 w 136525"/>
                <a:gd name="connsiteY2" fmla="*/ 0 h 241300"/>
                <a:gd name="connsiteX3" fmla="*/ 41275 w 136525"/>
                <a:gd name="connsiteY3" fmla="*/ 104775 h 241300"/>
                <a:gd name="connsiteX4" fmla="*/ 22225 w 136525"/>
                <a:gd name="connsiteY4" fmla="*/ 155575 h 241300"/>
                <a:gd name="connsiteX5" fmla="*/ 15875 w 136525"/>
                <a:gd name="connsiteY5" fmla="*/ 241300 h 24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525" h="241300">
                  <a:moveTo>
                    <a:pt x="15875" y="241300"/>
                  </a:moveTo>
                  <a:lnTo>
                    <a:pt x="0" y="15875"/>
                  </a:lnTo>
                  <a:lnTo>
                    <a:pt x="136525" y="0"/>
                  </a:lnTo>
                  <a:lnTo>
                    <a:pt x="41275" y="104775"/>
                  </a:lnTo>
                  <a:lnTo>
                    <a:pt x="22225" y="155575"/>
                  </a:lnTo>
                  <a:lnTo>
                    <a:pt x="15875" y="241300"/>
                  </a:lnTo>
                  <a:close/>
                </a:path>
              </a:pathLst>
            </a:custGeom>
            <a:solidFill>
              <a:srgbClr val="FF0000">
                <a:alpha val="40000"/>
              </a:srgbClr>
            </a:solidFill>
            <a:ln>
              <a:solidFill>
                <a:srgbClr val="F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Freeform 30">
              <a:extLst>
                <a:ext uri="{FF2B5EF4-FFF2-40B4-BE49-F238E27FC236}">
                  <a16:creationId xmlns:a16="http://schemas.microsoft.com/office/drawing/2014/main" id="{43486B1E-F3AE-2D41-88D0-8997FFFD4293}"/>
                </a:ext>
              </a:extLst>
            </p:cNvPr>
            <p:cNvSpPr/>
            <p:nvPr/>
          </p:nvSpPr>
          <p:spPr>
            <a:xfrm>
              <a:off x="3571874" y="4935536"/>
              <a:ext cx="301625" cy="231775"/>
            </a:xfrm>
            <a:custGeom>
              <a:avLst/>
              <a:gdLst>
                <a:gd name="connsiteX0" fmla="*/ 0 w 301625"/>
                <a:gd name="connsiteY0" fmla="*/ 231775 h 231775"/>
                <a:gd name="connsiteX1" fmla="*/ 85725 w 301625"/>
                <a:gd name="connsiteY1" fmla="*/ 0 h 231775"/>
                <a:gd name="connsiteX2" fmla="*/ 301625 w 301625"/>
                <a:gd name="connsiteY2" fmla="*/ 53975 h 231775"/>
                <a:gd name="connsiteX3" fmla="*/ 136525 w 301625"/>
                <a:gd name="connsiteY3" fmla="*/ 95250 h 231775"/>
                <a:gd name="connsiteX4" fmla="*/ 0 w 301625"/>
                <a:gd name="connsiteY4" fmla="*/ 231775 h 231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625" h="231775">
                  <a:moveTo>
                    <a:pt x="0" y="231775"/>
                  </a:moveTo>
                  <a:lnTo>
                    <a:pt x="85725" y="0"/>
                  </a:lnTo>
                  <a:lnTo>
                    <a:pt x="301625" y="53975"/>
                  </a:lnTo>
                  <a:lnTo>
                    <a:pt x="136525" y="95250"/>
                  </a:lnTo>
                  <a:lnTo>
                    <a:pt x="0" y="231775"/>
                  </a:lnTo>
                  <a:close/>
                </a:path>
              </a:pathLst>
            </a:custGeom>
            <a:solidFill>
              <a:srgbClr val="FF0000">
                <a:alpha val="40000"/>
              </a:srgbClr>
            </a:solidFill>
            <a:ln>
              <a:solidFill>
                <a:srgbClr val="F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2" name="Freeform 31">
              <a:extLst>
                <a:ext uri="{FF2B5EF4-FFF2-40B4-BE49-F238E27FC236}">
                  <a16:creationId xmlns:a16="http://schemas.microsoft.com/office/drawing/2014/main" id="{250A5ED3-0686-6B4A-ACBA-5F6086625E4D}"/>
                </a:ext>
              </a:extLst>
            </p:cNvPr>
            <p:cNvSpPr/>
            <p:nvPr/>
          </p:nvSpPr>
          <p:spPr>
            <a:xfrm>
              <a:off x="4019549" y="4922836"/>
              <a:ext cx="95250" cy="260350"/>
            </a:xfrm>
            <a:custGeom>
              <a:avLst/>
              <a:gdLst>
                <a:gd name="connsiteX0" fmla="*/ 57150 w 95250"/>
                <a:gd name="connsiteY0" fmla="*/ 260350 h 260350"/>
                <a:gd name="connsiteX1" fmla="*/ 0 w 95250"/>
                <a:gd name="connsiteY1" fmla="*/ 0 h 260350"/>
                <a:gd name="connsiteX2" fmla="*/ 95250 w 95250"/>
                <a:gd name="connsiteY2" fmla="*/ 15875 h 260350"/>
                <a:gd name="connsiteX3" fmla="*/ 47625 w 95250"/>
                <a:gd name="connsiteY3" fmla="*/ 66675 h 260350"/>
                <a:gd name="connsiteX4" fmla="*/ 57150 w 95250"/>
                <a:gd name="connsiteY4" fmla="*/ 260350 h 26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260350">
                  <a:moveTo>
                    <a:pt x="57150" y="260350"/>
                  </a:moveTo>
                  <a:lnTo>
                    <a:pt x="0" y="0"/>
                  </a:lnTo>
                  <a:lnTo>
                    <a:pt x="95250" y="15875"/>
                  </a:lnTo>
                  <a:lnTo>
                    <a:pt x="47625" y="66675"/>
                  </a:lnTo>
                  <a:cubicBezTo>
                    <a:pt x="48683" y="125942"/>
                    <a:pt x="49742" y="185208"/>
                    <a:pt x="57150" y="260350"/>
                  </a:cubicBezTo>
                  <a:close/>
                </a:path>
              </a:pathLst>
            </a:custGeom>
            <a:solidFill>
              <a:schemeClr val="accent1">
                <a:lumMod val="75000"/>
                <a:alpha val="40000"/>
              </a:schemeClr>
            </a:solidFill>
            <a:ln>
              <a:solidFill>
                <a:schemeClr val="accent1">
                  <a:lumMod val="75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Freeform 32">
              <a:extLst>
                <a:ext uri="{FF2B5EF4-FFF2-40B4-BE49-F238E27FC236}">
                  <a16:creationId xmlns:a16="http://schemas.microsoft.com/office/drawing/2014/main" id="{ED15C521-0756-7449-8205-516D6DDD384E}"/>
                </a:ext>
              </a:extLst>
            </p:cNvPr>
            <p:cNvSpPr/>
            <p:nvPr/>
          </p:nvSpPr>
          <p:spPr>
            <a:xfrm>
              <a:off x="4151312" y="4957762"/>
              <a:ext cx="82550" cy="241300"/>
            </a:xfrm>
            <a:custGeom>
              <a:avLst/>
              <a:gdLst>
                <a:gd name="connsiteX0" fmla="*/ 44450 w 82550"/>
                <a:gd name="connsiteY0" fmla="*/ 241300 h 241300"/>
                <a:gd name="connsiteX1" fmla="*/ 0 w 82550"/>
                <a:gd name="connsiteY1" fmla="*/ 0 h 241300"/>
                <a:gd name="connsiteX2" fmla="*/ 82550 w 82550"/>
                <a:gd name="connsiteY2" fmla="*/ 3175 h 241300"/>
                <a:gd name="connsiteX3" fmla="*/ 28575 w 82550"/>
                <a:gd name="connsiteY3" fmla="*/ 130175 h 241300"/>
                <a:gd name="connsiteX4" fmla="*/ 31750 w 82550"/>
                <a:gd name="connsiteY4" fmla="*/ 171450 h 24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50" h="241300">
                  <a:moveTo>
                    <a:pt x="44450" y="241300"/>
                  </a:moveTo>
                  <a:lnTo>
                    <a:pt x="0" y="0"/>
                  </a:lnTo>
                  <a:lnTo>
                    <a:pt x="82550" y="3175"/>
                  </a:lnTo>
                  <a:lnTo>
                    <a:pt x="28575" y="130175"/>
                  </a:lnTo>
                  <a:lnTo>
                    <a:pt x="31750" y="171450"/>
                  </a:lnTo>
                </a:path>
              </a:pathLst>
            </a:custGeom>
            <a:solidFill>
              <a:schemeClr val="accent1">
                <a:lumMod val="75000"/>
                <a:alpha val="40000"/>
              </a:schemeClr>
            </a:solidFill>
            <a:ln>
              <a:solidFill>
                <a:schemeClr val="accent1">
                  <a:lumMod val="75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4" name="Freeform 33">
              <a:extLst>
                <a:ext uri="{FF2B5EF4-FFF2-40B4-BE49-F238E27FC236}">
                  <a16:creationId xmlns:a16="http://schemas.microsoft.com/office/drawing/2014/main" id="{242D9CCF-DC26-3843-AA2A-EB6B5884FEF2}"/>
                </a:ext>
              </a:extLst>
            </p:cNvPr>
            <p:cNvSpPr/>
            <p:nvPr/>
          </p:nvSpPr>
          <p:spPr>
            <a:xfrm>
              <a:off x="4294187" y="4935536"/>
              <a:ext cx="104775" cy="247650"/>
            </a:xfrm>
            <a:custGeom>
              <a:avLst/>
              <a:gdLst>
                <a:gd name="connsiteX0" fmla="*/ 28575 w 104775"/>
                <a:gd name="connsiteY0" fmla="*/ 247650 h 247650"/>
                <a:gd name="connsiteX1" fmla="*/ 0 w 104775"/>
                <a:gd name="connsiteY1" fmla="*/ 0 h 247650"/>
                <a:gd name="connsiteX2" fmla="*/ 104775 w 104775"/>
                <a:gd name="connsiteY2" fmla="*/ 15875 h 247650"/>
                <a:gd name="connsiteX3" fmla="*/ 38100 w 104775"/>
                <a:gd name="connsiteY3" fmla="*/ 98425 h 247650"/>
                <a:gd name="connsiteX4" fmla="*/ 28575 w 104775"/>
                <a:gd name="connsiteY4" fmla="*/ 17780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247650">
                  <a:moveTo>
                    <a:pt x="28575" y="247650"/>
                  </a:moveTo>
                  <a:lnTo>
                    <a:pt x="0" y="0"/>
                  </a:lnTo>
                  <a:lnTo>
                    <a:pt x="104775" y="15875"/>
                  </a:lnTo>
                  <a:lnTo>
                    <a:pt x="38100" y="98425"/>
                  </a:lnTo>
                  <a:lnTo>
                    <a:pt x="28575" y="177800"/>
                  </a:lnTo>
                </a:path>
              </a:pathLst>
            </a:custGeom>
            <a:solidFill>
              <a:schemeClr val="accent1">
                <a:lumMod val="75000"/>
                <a:alpha val="40000"/>
              </a:schemeClr>
            </a:solidFill>
            <a:ln>
              <a:solidFill>
                <a:schemeClr val="accent1">
                  <a:lumMod val="75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Freeform 34">
              <a:extLst>
                <a:ext uri="{FF2B5EF4-FFF2-40B4-BE49-F238E27FC236}">
                  <a16:creationId xmlns:a16="http://schemas.microsoft.com/office/drawing/2014/main" id="{C44FAEAF-1F1A-524B-9DFD-9DAC4601864D}"/>
                </a:ext>
              </a:extLst>
            </p:cNvPr>
            <p:cNvSpPr/>
            <p:nvPr/>
          </p:nvSpPr>
          <p:spPr>
            <a:xfrm>
              <a:off x="4659312" y="4846637"/>
              <a:ext cx="146050" cy="231775"/>
            </a:xfrm>
            <a:custGeom>
              <a:avLst/>
              <a:gdLst>
                <a:gd name="connsiteX0" fmla="*/ 19050 w 146050"/>
                <a:gd name="connsiteY0" fmla="*/ 0 h 231775"/>
                <a:gd name="connsiteX1" fmla="*/ 0 w 146050"/>
                <a:gd name="connsiteY1" fmla="*/ 231775 h 231775"/>
                <a:gd name="connsiteX2" fmla="*/ 146050 w 146050"/>
                <a:gd name="connsiteY2" fmla="*/ 123825 h 231775"/>
                <a:gd name="connsiteX3" fmla="*/ 19050 w 146050"/>
                <a:gd name="connsiteY3" fmla="*/ 0 h 231775"/>
              </a:gdLst>
              <a:ahLst/>
              <a:cxnLst>
                <a:cxn ang="0">
                  <a:pos x="connsiteX0" y="connsiteY0"/>
                </a:cxn>
                <a:cxn ang="0">
                  <a:pos x="connsiteX1" y="connsiteY1"/>
                </a:cxn>
                <a:cxn ang="0">
                  <a:pos x="connsiteX2" y="connsiteY2"/>
                </a:cxn>
                <a:cxn ang="0">
                  <a:pos x="connsiteX3" y="connsiteY3"/>
                </a:cxn>
              </a:cxnLst>
              <a:rect l="l" t="t" r="r" b="b"/>
              <a:pathLst>
                <a:path w="146050" h="231775">
                  <a:moveTo>
                    <a:pt x="19050" y="0"/>
                  </a:moveTo>
                  <a:lnTo>
                    <a:pt x="0" y="231775"/>
                  </a:lnTo>
                  <a:lnTo>
                    <a:pt x="146050" y="123825"/>
                  </a:lnTo>
                  <a:lnTo>
                    <a:pt x="19050" y="0"/>
                  </a:lnTo>
                  <a:close/>
                </a:path>
              </a:pathLst>
            </a:custGeom>
            <a:solidFill>
              <a:srgbClr val="00B050">
                <a:alpha val="40000"/>
              </a:srgbClr>
            </a:solidFill>
            <a:ln>
              <a:solidFill>
                <a:srgbClr val="00B05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6" name="Freeform 35">
              <a:extLst>
                <a:ext uri="{FF2B5EF4-FFF2-40B4-BE49-F238E27FC236}">
                  <a16:creationId xmlns:a16="http://schemas.microsoft.com/office/drawing/2014/main" id="{4F5A8923-1BBB-1645-A123-A1FA7384F991}"/>
                </a:ext>
              </a:extLst>
            </p:cNvPr>
            <p:cNvSpPr/>
            <p:nvPr/>
          </p:nvSpPr>
          <p:spPr>
            <a:xfrm>
              <a:off x="4943475" y="4962525"/>
              <a:ext cx="203200" cy="323850"/>
            </a:xfrm>
            <a:custGeom>
              <a:avLst/>
              <a:gdLst>
                <a:gd name="connsiteX0" fmla="*/ 0 w 203200"/>
                <a:gd name="connsiteY0" fmla="*/ 0 h 323850"/>
                <a:gd name="connsiteX1" fmla="*/ 203200 w 203200"/>
                <a:gd name="connsiteY1" fmla="*/ 0 h 323850"/>
                <a:gd name="connsiteX2" fmla="*/ 120650 w 203200"/>
                <a:gd name="connsiteY2" fmla="*/ 66675 h 323850"/>
                <a:gd name="connsiteX3" fmla="*/ 82550 w 203200"/>
                <a:gd name="connsiteY3" fmla="*/ 130175 h 323850"/>
                <a:gd name="connsiteX4" fmla="*/ 79375 w 203200"/>
                <a:gd name="connsiteY4" fmla="*/ 323850 h 323850"/>
                <a:gd name="connsiteX5" fmla="*/ 31750 w 203200"/>
                <a:gd name="connsiteY5" fmla="*/ 98425 h 323850"/>
                <a:gd name="connsiteX6" fmla="*/ 0 w 203200"/>
                <a:gd name="connsiteY6"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200" h="323850">
                  <a:moveTo>
                    <a:pt x="0" y="0"/>
                  </a:moveTo>
                  <a:lnTo>
                    <a:pt x="203200" y="0"/>
                  </a:lnTo>
                  <a:lnTo>
                    <a:pt x="120650" y="66675"/>
                  </a:lnTo>
                  <a:lnTo>
                    <a:pt x="82550" y="130175"/>
                  </a:lnTo>
                  <a:cubicBezTo>
                    <a:pt x="81492" y="194733"/>
                    <a:pt x="80433" y="259292"/>
                    <a:pt x="79375" y="323850"/>
                  </a:cubicBezTo>
                  <a:lnTo>
                    <a:pt x="31750" y="98425"/>
                  </a:lnTo>
                  <a:lnTo>
                    <a:pt x="0" y="0"/>
                  </a:lnTo>
                  <a:close/>
                </a:path>
              </a:pathLst>
            </a:custGeom>
            <a:solidFill>
              <a:srgbClr val="00B050">
                <a:alpha val="40000"/>
              </a:srgbClr>
            </a:solidFill>
            <a:ln>
              <a:solidFill>
                <a:srgbClr val="00B05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pic>
        <p:nvPicPr>
          <p:cNvPr id="5122" name="Picture 2" descr="C:\Users\Kris\Downloads\Tablet 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436" y="-1112"/>
            <a:ext cx="8658712" cy="685989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Ugaritic letter to the queen from </a:t>
            </a:r>
            <a:r>
              <a:rPr lang="en-US" dirty="0" err="1"/>
              <a:t>Talmiyana</a:t>
            </a:r>
            <a:r>
              <a:rPr lang="en-US" dirty="0"/>
              <a:t> and </a:t>
            </a:r>
            <a:r>
              <a:rPr lang="en-US" dirty="0" err="1"/>
              <a:t>Achatimalki</a:t>
            </a:r>
            <a:r>
              <a:rPr lang="en-US" dirty="0"/>
              <a:t>, 13th century BC</a:t>
            </a:r>
          </a:p>
        </p:txBody>
      </p:sp>
      <p:sp>
        <p:nvSpPr>
          <p:cNvPr id="9" name="Text Placeholder 2"/>
          <p:cNvSpPr>
            <a:spLocks noGrp="1"/>
          </p:cNvSpPr>
          <p:nvPr>
            <p:ph type="body" sz="quarter" idx="12"/>
          </p:nvPr>
        </p:nvSpPr>
        <p:spPr/>
        <p:txBody>
          <a:bodyPr/>
          <a:lstStyle/>
          <a:p>
            <a:r>
              <a:rPr lang="en-US"/>
              <a:t>1:2</a:t>
            </a:r>
            <a:endParaRPr lang="en-US" dirty="0"/>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37562270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Silver denarius depicting the “Peace of Augustus,” Roman mint, AD 236</a:t>
            </a:r>
          </a:p>
        </p:txBody>
      </p:sp>
      <p:sp>
        <p:nvSpPr>
          <p:cNvPr id="3" name="Text Placeholder 2"/>
          <p:cNvSpPr>
            <a:spLocks noGrp="1"/>
          </p:cNvSpPr>
          <p:nvPr>
            <p:ph type="body" sz="quarter" idx="12"/>
          </p:nvPr>
        </p:nvSpPr>
        <p:spPr/>
        <p:txBody>
          <a:bodyPr/>
          <a:lstStyle/>
          <a:p>
            <a:r>
              <a:rPr lang="en-US" dirty="0"/>
              <a:t>1:2</a:t>
            </a:r>
          </a:p>
        </p:txBody>
      </p:sp>
      <p:sp>
        <p:nvSpPr>
          <p:cNvPr id="4" name="Title 3"/>
          <p:cNvSpPr>
            <a:spLocks noGrp="1"/>
          </p:cNvSpPr>
          <p:nvPr>
            <p:ph type="title"/>
          </p:nvPr>
        </p:nvSpPr>
        <p:spPr/>
        <p:txBody>
          <a:bodyPr/>
          <a:lstStyle/>
          <a:p>
            <a:r>
              <a:rPr lang="en-US" dirty="0"/>
              <a:t>Grace to you and peace from God our Father and the Lord Jesus Christ</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163" y="1366838"/>
            <a:ext cx="8574087" cy="412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24619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20"/>
            <a:ext cx="9144000" cy="684276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Letter from </a:t>
            </a:r>
            <a:r>
              <a:rPr lang="en-US" dirty="0" err="1"/>
              <a:t>Plousia</a:t>
            </a:r>
            <a:r>
              <a:rPr lang="en-US" dirty="0"/>
              <a:t> to Syros, 2nd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1:3</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I thank my God in all my remembrance of you</a:t>
            </a:r>
          </a:p>
        </p:txBody>
      </p:sp>
    </p:spTree>
    <p:extLst>
      <p:ext uri="{BB962C8B-B14F-4D97-AF65-F5344CB8AC3E}">
        <p14:creationId xmlns:p14="http://schemas.microsoft.com/office/powerpoint/2010/main" val="3980013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7620"/>
            <a:ext cx="9144000" cy="6842760"/>
            <a:chOff x="0" y="7620"/>
            <a:chExt cx="9144000" cy="684276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20"/>
              <a:ext cx="9144000" cy="6842760"/>
            </a:xfrm>
            <a:prstGeom prst="rect">
              <a:avLst/>
            </a:prstGeom>
          </p:spPr>
        </p:pic>
        <p:sp>
          <p:nvSpPr>
            <p:cNvPr id="15" name="Rounded Rectangle 14">
              <a:extLst>
                <a:ext uri="{FF2B5EF4-FFF2-40B4-BE49-F238E27FC236}">
                  <a16:creationId xmlns:a16="http://schemas.microsoft.com/office/drawing/2014/main" id="{129C1E46-3DAC-5048-B62D-3FA02D3A668A}"/>
                </a:ext>
              </a:extLst>
            </p:cNvPr>
            <p:cNvSpPr/>
            <p:nvPr/>
          </p:nvSpPr>
          <p:spPr>
            <a:xfrm rot="120000">
              <a:off x="6244266" y="2606940"/>
              <a:ext cx="1131190" cy="557015"/>
            </a:xfrm>
            <a:prstGeom prst="roundRect">
              <a:avLst/>
            </a:prstGeom>
            <a:noFill/>
            <a:ln w="19050" cap="rnd">
              <a:solidFill>
                <a:srgbClr val="FE00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70AD9B2E-BA03-9A47-BE9D-2FDA004FCBD8}"/>
                </a:ext>
              </a:extLst>
            </p:cNvPr>
            <p:cNvSpPr/>
            <p:nvPr/>
          </p:nvSpPr>
          <p:spPr>
            <a:xfrm rot="120000">
              <a:off x="954521" y="2789138"/>
              <a:ext cx="1443041" cy="480430"/>
            </a:xfrm>
            <a:prstGeom prst="roundRect">
              <a:avLst/>
            </a:prstGeom>
            <a:noFill/>
            <a:ln w="19050" cap="rnd">
              <a:solidFill>
                <a:srgbClr val="FE00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9FAAE641-E0B4-3D45-852D-228FB0A684A7}"/>
                </a:ext>
              </a:extLst>
            </p:cNvPr>
            <p:cNvSpPr/>
            <p:nvPr/>
          </p:nvSpPr>
          <p:spPr>
            <a:xfrm rot="60000">
              <a:off x="1932245" y="3371184"/>
              <a:ext cx="3214239" cy="451420"/>
            </a:xfrm>
            <a:prstGeom prst="roundRect">
              <a:avLst/>
            </a:prstGeom>
            <a:noFill/>
            <a:ln w="19050" cap="rnd">
              <a:solidFill>
                <a:srgbClr val="FEFFFF"/>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descr="A close up of a piece of paper&#10;&#10;Description automatically generated">
            <a:extLst>
              <a:ext uri="{FF2B5EF4-FFF2-40B4-BE49-F238E27FC236}">
                <a16:creationId xmlns:a16="http://schemas.microsoft.com/office/drawing/2014/main" id="{CAA5949E-AE5E-8F4B-B4CA-2067EDB371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700"/>
            <a:ext cx="9144000" cy="683260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Letter from </a:t>
            </a:r>
            <a:r>
              <a:rPr lang="en-US" dirty="0" err="1"/>
              <a:t>Plousia</a:t>
            </a:r>
            <a:r>
              <a:rPr lang="en-US" dirty="0"/>
              <a:t> to Syros, 2nd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1:3</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I thank my God in all my remembrance of you</a:t>
            </a:r>
          </a:p>
        </p:txBody>
      </p:sp>
    </p:spTree>
    <p:extLst>
      <p:ext uri="{BB962C8B-B14F-4D97-AF65-F5344CB8AC3E}">
        <p14:creationId xmlns:p14="http://schemas.microsoft.com/office/powerpoint/2010/main" val="36523181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Bema (judgment seat) at Philippi</a:t>
            </a:r>
          </a:p>
        </p:txBody>
      </p:sp>
      <p:sp>
        <p:nvSpPr>
          <p:cNvPr id="10" name="Text Placeholder 2"/>
          <p:cNvSpPr>
            <a:spLocks noGrp="1"/>
          </p:cNvSpPr>
          <p:nvPr>
            <p:ph type="body" sz="quarter" idx="12"/>
          </p:nvPr>
        </p:nvSpPr>
        <p:spPr/>
        <p:txBody>
          <a:bodyPr/>
          <a:lstStyle/>
          <a:p>
            <a:r>
              <a:rPr lang="en-US" dirty="0"/>
              <a:t>1:3</a:t>
            </a:r>
          </a:p>
        </p:txBody>
      </p:sp>
      <p:sp>
        <p:nvSpPr>
          <p:cNvPr id="11" name="Title 3"/>
          <p:cNvSpPr>
            <a:spLocks noGrp="1"/>
          </p:cNvSpPr>
          <p:nvPr>
            <p:ph type="title"/>
          </p:nvPr>
        </p:nvSpPr>
        <p:spPr/>
        <p:txBody>
          <a:bodyPr/>
          <a:lstStyle/>
          <a:p>
            <a:r>
              <a:rPr lang="en-US" dirty="0"/>
              <a:t>I thank my God in all my remembrance of you</a:t>
            </a:r>
          </a:p>
        </p:txBody>
      </p:sp>
    </p:spTree>
    <p:extLst>
      <p:ext uri="{BB962C8B-B14F-4D97-AF65-F5344CB8AC3E}">
        <p14:creationId xmlns:p14="http://schemas.microsoft.com/office/powerpoint/2010/main" val="24122447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Traditional prison of Paul at Philippi</a:t>
            </a:r>
          </a:p>
        </p:txBody>
      </p:sp>
      <p:sp>
        <p:nvSpPr>
          <p:cNvPr id="8" name="Text Placeholder 2"/>
          <p:cNvSpPr>
            <a:spLocks noGrp="1"/>
          </p:cNvSpPr>
          <p:nvPr>
            <p:ph type="body" sz="quarter" idx="12"/>
          </p:nvPr>
        </p:nvSpPr>
        <p:spPr/>
        <p:txBody>
          <a:bodyPr/>
          <a:lstStyle/>
          <a:p>
            <a:r>
              <a:rPr lang="en-US" dirty="0"/>
              <a:t>1:3</a:t>
            </a:r>
          </a:p>
        </p:txBody>
      </p:sp>
      <p:sp>
        <p:nvSpPr>
          <p:cNvPr id="9" name="Title 3"/>
          <p:cNvSpPr>
            <a:spLocks noGrp="1"/>
          </p:cNvSpPr>
          <p:nvPr>
            <p:ph type="title"/>
          </p:nvPr>
        </p:nvSpPr>
        <p:spPr/>
        <p:txBody>
          <a:bodyPr/>
          <a:lstStyle/>
          <a:p>
            <a:r>
              <a:rPr lang="en-US" dirty="0"/>
              <a:t>I thank my God in all my remembrance of you</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3570604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tatue of a person in a garden&#10;&#10;Description automatically generated">
            <a:extLst>
              <a:ext uri="{FF2B5EF4-FFF2-40B4-BE49-F238E27FC236}">
                <a16:creationId xmlns:a16="http://schemas.microsoft.com/office/drawing/2014/main" id="{50DA3B33-AFB3-412B-BE01-6EDC895F8A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1920" y="0"/>
            <a:ext cx="5212080" cy="6858000"/>
          </a:xfrm>
          <a:prstGeom prst="rect">
            <a:avLst/>
          </a:prstGeom>
        </p:spPr>
      </p:pic>
      <p:pic>
        <p:nvPicPr>
          <p:cNvPr id="6" name="Picture 5" descr="A person wearing a black dress&#10;&#10;Description automatically generated">
            <a:extLst>
              <a:ext uri="{FF2B5EF4-FFF2-40B4-BE49-F238E27FC236}">
                <a16:creationId xmlns:a16="http://schemas.microsoft.com/office/drawing/2014/main" id="{A668DFE5-B932-4D42-BE55-339AD6B25D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67030"/>
            <a:ext cx="3243732" cy="640080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Statue of a woman in prayer, from Herculaneum, 1st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1:4</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Always in every prayer of mine on behalf of you all, making my prayer with joy</a:t>
            </a:r>
          </a:p>
        </p:txBody>
      </p:sp>
    </p:spTree>
    <p:extLst>
      <p:ext uri="{BB962C8B-B14F-4D97-AF65-F5344CB8AC3E}">
        <p14:creationId xmlns:p14="http://schemas.microsoft.com/office/powerpoint/2010/main" val="32774794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19 Museum\Rome Museums\National Museum\Reliefs\Painting with temple and figures, ca 30-20 BC, from Villa Doria Pamphili in Rome, tb0513177682.jpg"/>
          <p:cNvPicPr>
            <a:picLocks noChangeAspect="1" noChangeArrowheads="1"/>
          </p:cNvPicPr>
          <p:nvPr/>
        </p:nvPicPr>
        <p:blipFill rotWithShape="1">
          <a:blip r:embed="rId3">
            <a:extLst>
              <a:ext uri="{28A0092B-C50C-407E-A947-70E740481C1C}">
                <a14:useLocalDpi xmlns:a14="http://schemas.microsoft.com/office/drawing/2010/main" val="0"/>
              </a:ext>
            </a:extLst>
          </a:blip>
          <a:srcRect b="2538"/>
          <a:stretch/>
        </p:blipFill>
        <p:spPr bwMode="auto">
          <a:xfrm>
            <a:off x="0" y="57993"/>
            <a:ext cx="9144000" cy="680000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Fresco with a temple and figures, from the Villa </a:t>
            </a:r>
            <a:r>
              <a:rPr lang="en-US" dirty="0" err="1"/>
              <a:t>Doria</a:t>
            </a:r>
            <a:r>
              <a:rPr lang="en-US" dirty="0"/>
              <a:t> </a:t>
            </a:r>
            <a:r>
              <a:rPr lang="en-US" dirty="0" err="1"/>
              <a:t>Pamphili</a:t>
            </a:r>
            <a:r>
              <a:rPr lang="en-US" dirty="0"/>
              <a:t> in Rome, circa 30–20 BC</a:t>
            </a:r>
          </a:p>
        </p:txBody>
      </p:sp>
      <p:sp>
        <p:nvSpPr>
          <p:cNvPr id="4" name="Text Placeholder 3"/>
          <p:cNvSpPr>
            <a:spLocks noGrp="1"/>
          </p:cNvSpPr>
          <p:nvPr>
            <p:ph type="body" sz="quarter" idx="12"/>
          </p:nvPr>
        </p:nvSpPr>
        <p:spPr/>
        <p:txBody>
          <a:bodyPr/>
          <a:lstStyle/>
          <a:p>
            <a:r>
              <a:rPr lang="en-US" dirty="0"/>
              <a:t>1:4</a:t>
            </a:r>
          </a:p>
        </p:txBody>
      </p:sp>
      <p:sp>
        <p:nvSpPr>
          <p:cNvPr id="2" name="Title 1"/>
          <p:cNvSpPr>
            <a:spLocks noGrp="1"/>
          </p:cNvSpPr>
          <p:nvPr>
            <p:ph type="title"/>
          </p:nvPr>
        </p:nvSpPr>
        <p:spPr/>
        <p:txBody>
          <a:bodyPr/>
          <a:lstStyle/>
          <a:p>
            <a:r>
              <a:rPr lang="en-US" dirty="0"/>
              <a:t>Always in every prayer of mine on behalf of you all, making my prayer with joy</a:t>
            </a:r>
          </a:p>
        </p:txBody>
      </p:sp>
    </p:spTree>
    <p:extLst>
      <p:ext uri="{BB962C8B-B14F-4D97-AF65-F5344CB8AC3E}">
        <p14:creationId xmlns:p14="http://schemas.microsoft.com/office/powerpoint/2010/main" val="16655366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80193DA-AB6A-479E-ACE7-70F8928654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3452" y="0"/>
            <a:ext cx="4197096" cy="6858000"/>
          </a:xfrm>
          <a:prstGeom prst="rect">
            <a:avLst/>
          </a:prstGeom>
        </p:spPr>
      </p:pic>
      <p:sp>
        <p:nvSpPr>
          <p:cNvPr id="3" name="Text Placeholder 2"/>
          <p:cNvSpPr>
            <a:spLocks noGrp="1"/>
          </p:cNvSpPr>
          <p:nvPr>
            <p:ph type="body" sz="quarter" idx="10"/>
          </p:nvPr>
        </p:nvSpPr>
        <p:spPr/>
        <p:txBody>
          <a:bodyPr/>
          <a:lstStyle/>
          <a:p>
            <a:r>
              <a:rPr lang="en-US" dirty="0"/>
              <a:t>Christian funerary inscription with a depiction of the deceased in prayer, 4th century AD</a:t>
            </a:r>
          </a:p>
        </p:txBody>
      </p:sp>
      <p:sp>
        <p:nvSpPr>
          <p:cNvPr id="4" name="Text Placeholder 3"/>
          <p:cNvSpPr>
            <a:spLocks noGrp="1"/>
          </p:cNvSpPr>
          <p:nvPr>
            <p:ph type="body" sz="quarter" idx="12"/>
          </p:nvPr>
        </p:nvSpPr>
        <p:spPr/>
        <p:txBody>
          <a:bodyPr/>
          <a:lstStyle/>
          <a:p>
            <a:r>
              <a:rPr lang="en-US" dirty="0"/>
              <a:t>1:4</a:t>
            </a:r>
          </a:p>
        </p:txBody>
      </p:sp>
      <p:sp>
        <p:nvSpPr>
          <p:cNvPr id="2" name="Title 1"/>
          <p:cNvSpPr>
            <a:spLocks noGrp="1"/>
          </p:cNvSpPr>
          <p:nvPr>
            <p:ph type="title"/>
          </p:nvPr>
        </p:nvSpPr>
        <p:spPr/>
        <p:txBody>
          <a:bodyPr/>
          <a:lstStyle/>
          <a:p>
            <a:r>
              <a:rPr lang="en-US" dirty="0"/>
              <a:t>Always in every prayer of mine on behalf of you all, making my prayer with joy</a:t>
            </a:r>
          </a:p>
        </p:txBody>
      </p:sp>
    </p:spTree>
    <p:extLst>
      <p:ext uri="{BB962C8B-B14F-4D97-AF65-F5344CB8AC3E}">
        <p14:creationId xmlns:p14="http://schemas.microsoft.com/office/powerpoint/2010/main" val="8762607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Relief depicting a woman in prayer on the Sarcophagus of </a:t>
            </a:r>
            <a:r>
              <a:rPr lang="en-US" dirty="0" err="1"/>
              <a:t>Sabinus</a:t>
            </a:r>
            <a:r>
              <a:rPr lang="en-US" dirty="0"/>
              <a:t>, early 4th century AD</a:t>
            </a:r>
          </a:p>
        </p:txBody>
      </p:sp>
      <p:sp>
        <p:nvSpPr>
          <p:cNvPr id="4" name="Text Placeholder 3"/>
          <p:cNvSpPr>
            <a:spLocks noGrp="1"/>
          </p:cNvSpPr>
          <p:nvPr>
            <p:ph type="body" sz="quarter" idx="12"/>
          </p:nvPr>
        </p:nvSpPr>
        <p:spPr/>
        <p:txBody>
          <a:bodyPr/>
          <a:lstStyle/>
          <a:p>
            <a:r>
              <a:rPr lang="en-US" dirty="0"/>
              <a:t>1:4</a:t>
            </a:r>
          </a:p>
        </p:txBody>
      </p:sp>
      <p:sp>
        <p:nvSpPr>
          <p:cNvPr id="2" name="Title 1"/>
          <p:cNvSpPr>
            <a:spLocks noGrp="1"/>
          </p:cNvSpPr>
          <p:nvPr>
            <p:ph type="title"/>
          </p:nvPr>
        </p:nvSpPr>
        <p:spPr/>
        <p:txBody>
          <a:bodyPr/>
          <a:lstStyle/>
          <a:p>
            <a:r>
              <a:rPr lang="en-US" dirty="0"/>
              <a:t>Always in every prayer of mine on behalf of you all, making my prayer with joy</a:t>
            </a:r>
          </a:p>
        </p:txBody>
      </p:sp>
      <p:pic>
        <p:nvPicPr>
          <p:cNvPr id="6" name="Picture 5">
            <a:extLst>
              <a:ext uri="{FF2B5EF4-FFF2-40B4-BE49-F238E27FC236}">
                <a16:creationId xmlns:a16="http://schemas.microsoft.com/office/drawing/2014/main" id="{214624B0-8FDD-BD4D-9BE9-B1FE7E73A8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47750"/>
            <a:ext cx="9144000" cy="4762500"/>
          </a:xfrm>
          <a:prstGeom prst="rect">
            <a:avLst/>
          </a:prstGeom>
        </p:spPr>
      </p:pic>
    </p:spTree>
    <p:extLst>
      <p:ext uri="{BB962C8B-B14F-4D97-AF65-F5344CB8AC3E}">
        <p14:creationId xmlns:p14="http://schemas.microsoft.com/office/powerpoint/2010/main" val="1746209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thumb/a/a1/St_Paul_in_prison.jpg/1024px-St_Paul_in_prison.jpg"/>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227092"/>
            <a:ext cx="9144000" cy="631585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i="1" dirty="0"/>
              <a:t>Saint Paul in Prison</a:t>
            </a:r>
            <a:r>
              <a:rPr lang="en-US" dirty="0"/>
              <a:t>, by Gustave </a:t>
            </a:r>
            <a:r>
              <a:rPr lang="en-US" dirty="0" err="1"/>
              <a:t>Doré</a:t>
            </a:r>
            <a:r>
              <a:rPr lang="en-US" dirty="0"/>
              <a:t>, circa 1850</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Paul and Timothy, slaves of Christ Jesus</a:t>
            </a:r>
          </a:p>
        </p:txBody>
      </p:sp>
    </p:spTree>
    <p:extLst>
      <p:ext uri="{BB962C8B-B14F-4D97-AF65-F5344CB8AC3E}">
        <p14:creationId xmlns:p14="http://schemas.microsoft.com/office/powerpoint/2010/main" val="5437230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18AA222-7BB9-4AB4-B395-AB48CA44E3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8216" y="0"/>
            <a:ext cx="5687568" cy="6858000"/>
          </a:xfrm>
          <a:prstGeom prst="rect">
            <a:avLst/>
          </a:prstGeom>
        </p:spPr>
      </p:pic>
      <p:sp>
        <p:nvSpPr>
          <p:cNvPr id="3" name="Text Placeholder 2"/>
          <p:cNvSpPr>
            <a:spLocks noGrp="1"/>
          </p:cNvSpPr>
          <p:nvPr>
            <p:ph type="body" sz="quarter" idx="10"/>
          </p:nvPr>
        </p:nvSpPr>
        <p:spPr/>
        <p:txBody>
          <a:bodyPr/>
          <a:lstStyle/>
          <a:p>
            <a:r>
              <a:rPr lang="en-US" dirty="0"/>
              <a:t>Sarcophagus depicting a woman in prayer, circa AD 300</a:t>
            </a:r>
          </a:p>
        </p:txBody>
      </p:sp>
      <p:sp>
        <p:nvSpPr>
          <p:cNvPr id="4" name="Text Placeholder 3"/>
          <p:cNvSpPr>
            <a:spLocks noGrp="1"/>
          </p:cNvSpPr>
          <p:nvPr>
            <p:ph type="body" sz="quarter" idx="12"/>
          </p:nvPr>
        </p:nvSpPr>
        <p:spPr/>
        <p:txBody>
          <a:bodyPr/>
          <a:lstStyle/>
          <a:p>
            <a:r>
              <a:rPr lang="en-US" dirty="0"/>
              <a:t>1:4</a:t>
            </a:r>
          </a:p>
        </p:txBody>
      </p:sp>
      <p:sp>
        <p:nvSpPr>
          <p:cNvPr id="2" name="Title 1"/>
          <p:cNvSpPr>
            <a:spLocks noGrp="1"/>
          </p:cNvSpPr>
          <p:nvPr>
            <p:ph type="title"/>
          </p:nvPr>
        </p:nvSpPr>
        <p:spPr/>
        <p:txBody>
          <a:bodyPr/>
          <a:lstStyle/>
          <a:p>
            <a:r>
              <a:rPr lang="en-US" dirty="0"/>
              <a:t>Always in every prayer of mine on behalf of you all, making my prayer with joy</a:t>
            </a:r>
          </a:p>
        </p:txBody>
      </p:sp>
    </p:spTree>
    <p:extLst>
      <p:ext uri="{BB962C8B-B14F-4D97-AF65-F5344CB8AC3E}">
        <p14:creationId xmlns:p14="http://schemas.microsoft.com/office/powerpoint/2010/main" val="6625304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19 Museum\Antalya Museum\Coin treasure, tb123016964.jpg"/>
          <p:cNvPicPr>
            <a:picLocks noChangeAspect="1" noChangeArrowheads="1"/>
          </p:cNvPicPr>
          <p:nvPr/>
        </p:nvPicPr>
        <p:blipFill rotWithShape="1">
          <a:blip r:embed="rId3">
            <a:extLst>
              <a:ext uri="{28A0092B-C50C-407E-A947-70E740481C1C}">
                <a14:useLocalDpi xmlns:a14="http://schemas.microsoft.com/office/drawing/2010/main" val="0"/>
              </a:ext>
            </a:extLst>
          </a:blip>
          <a:srcRect b="22036"/>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Hoard of silver coins, 1st century BC</a:t>
            </a:r>
          </a:p>
        </p:txBody>
      </p:sp>
      <p:sp>
        <p:nvSpPr>
          <p:cNvPr id="3" name="Text Placeholder 2"/>
          <p:cNvSpPr>
            <a:spLocks noGrp="1"/>
          </p:cNvSpPr>
          <p:nvPr>
            <p:ph type="body" sz="quarter" idx="12"/>
          </p:nvPr>
        </p:nvSpPr>
        <p:spPr/>
        <p:txBody>
          <a:bodyPr/>
          <a:lstStyle/>
          <a:p>
            <a:r>
              <a:rPr lang="en-US" dirty="0"/>
              <a:t>1:5</a:t>
            </a:r>
          </a:p>
        </p:txBody>
      </p:sp>
      <p:sp>
        <p:nvSpPr>
          <p:cNvPr id="4" name="Title 3"/>
          <p:cNvSpPr>
            <a:spLocks noGrp="1"/>
          </p:cNvSpPr>
          <p:nvPr>
            <p:ph type="title"/>
          </p:nvPr>
        </p:nvSpPr>
        <p:spPr/>
        <p:txBody>
          <a:bodyPr/>
          <a:lstStyle/>
          <a:p>
            <a:r>
              <a:rPr lang="en-US" dirty="0"/>
              <a:t>Because of your partnership in the gospel from the first day until now</a:t>
            </a:r>
          </a:p>
        </p:txBody>
      </p:sp>
    </p:spTree>
    <p:extLst>
      <p:ext uri="{BB962C8B-B14F-4D97-AF65-F5344CB8AC3E}">
        <p14:creationId xmlns:p14="http://schemas.microsoft.com/office/powerpoint/2010/main" val="3251607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able, indoor, food, sitting&#10;&#10;Description automatically generated">
            <a:extLst>
              <a:ext uri="{FF2B5EF4-FFF2-40B4-BE49-F238E27FC236}">
                <a16:creationId xmlns:a16="http://schemas.microsoft.com/office/drawing/2014/main" id="{7A687D3A-CF14-4A12-8684-D50C83BD8C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0876"/>
            <a:ext cx="9144000" cy="6556248"/>
          </a:xfrm>
          <a:prstGeom prst="rect">
            <a:avLst/>
          </a:prstGeom>
        </p:spPr>
      </p:pic>
      <p:sp>
        <p:nvSpPr>
          <p:cNvPr id="2" name="Text Placeholder 1"/>
          <p:cNvSpPr>
            <a:spLocks noGrp="1"/>
          </p:cNvSpPr>
          <p:nvPr>
            <p:ph type="body" sz="quarter" idx="10"/>
          </p:nvPr>
        </p:nvSpPr>
        <p:spPr/>
        <p:txBody>
          <a:bodyPr/>
          <a:lstStyle/>
          <a:p>
            <a:r>
              <a:rPr lang="en-US" dirty="0"/>
              <a:t>Tyrian </a:t>
            </a:r>
            <a:r>
              <a:rPr lang="en-US" dirty="0" err="1"/>
              <a:t>sheqels</a:t>
            </a:r>
            <a:r>
              <a:rPr lang="en-US" dirty="0"/>
              <a:t> from </a:t>
            </a:r>
            <a:r>
              <a:rPr lang="en-US" dirty="0" err="1"/>
              <a:t>Isfiya</a:t>
            </a:r>
            <a:r>
              <a:rPr lang="en-US" dirty="0"/>
              <a:t> hoard, 1st century AD</a:t>
            </a:r>
          </a:p>
        </p:txBody>
      </p:sp>
      <p:sp>
        <p:nvSpPr>
          <p:cNvPr id="3" name="Text Placeholder 2"/>
          <p:cNvSpPr>
            <a:spLocks noGrp="1"/>
          </p:cNvSpPr>
          <p:nvPr>
            <p:ph type="body" sz="quarter" idx="12"/>
          </p:nvPr>
        </p:nvSpPr>
        <p:spPr/>
        <p:txBody>
          <a:bodyPr/>
          <a:lstStyle/>
          <a:p>
            <a:r>
              <a:rPr lang="en-US" dirty="0"/>
              <a:t>1:5</a:t>
            </a:r>
          </a:p>
        </p:txBody>
      </p:sp>
      <p:sp>
        <p:nvSpPr>
          <p:cNvPr id="4" name="Title 3"/>
          <p:cNvSpPr>
            <a:spLocks noGrp="1"/>
          </p:cNvSpPr>
          <p:nvPr>
            <p:ph type="title"/>
          </p:nvPr>
        </p:nvSpPr>
        <p:spPr/>
        <p:txBody>
          <a:bodyPr/>
          <a:lstStyle/>
          <a:p>
            <a:r>
              <a:rPr lang="en-US" dirty="0"/>
              <a:t>Because of your partnership in the gospel from the first day until now</a:t>
            </a:r>
          </a:p>
        </p:txBody>
      </p:sp>
    </p:spTree>
    <p:extLst>
      <p:ext uri="{BB962C8B-B14F-4D97-AF65-F5344CB8AC3E}">
        <p14:creationId xmlns:p14="http://schemas.microsoft.com/office/powerpoint/2010/main" val="23385959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able, sitting, water, donut&#10;&#10;Description automatically generated">
            <a:extLst>
              <a:ext uri="{FF2B5EF4-FFF2-40B4-BE49-F238E27FC236}">
                <a16:creationId xmlns:a16="http://schemas.microsoft.com/office/drawing/2014/main" id="{0DAD9D94-4FA5-4C60-AC1E-22F440C788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Synagogue collection juglet, from Horvat Rimmon, 4th–6th centuries AD</a:t>
            </a:r>
          </a:p>
        </p:txBody>
      </p:sp>
      <p:sp>
        <p:nvSpPr>
          <p:cNvPr id="3" name="Text Placeholder 2"/>
          <p:cNvSpPr>
            <a:spLocks noGrp="1"/>
          </p:cNvSpPr>
          <p:nvPr>
            <p:ph type="body" sz="quarter" idx="12"/>
          </p:nvPr>
        </p:nvSpPr>
        <p:spPr/>
        <p:txBody>
          <a:bodyPr/>
          <a:lstStyle/>
          <a:p>
            <a:r>
              <a:rPr lang="en-US" dirty="0"/>
              <a:t>1:5</a:t>
            </a:r>
          </a:p>
        </p:txBody>
      </p:sp>
      <p:sp>
        <p:nvSpPr>
          <p:cNvPr id="4" name="Title 3"/>
          <p:cNvSpPr>
            <a:spLocks noGrp="1"/>
          </p:cNvSpPr>
          <p:nvPr>
            <p:ph type="title"/>
          </p:nvPr>
        </p:nvSpPr>
        <p:spPr/>
        <p:txBody>
          <a:bodyPr/>
          <a:lstStyle/>
          <a:p>
            <a:r>
              <a:rPr lang="en-US" dirty="0"/>
              <a:t>Because of your partnership in the gospel from the first day until now</a:t>
            </a:r>
          </a:p>
        </p:txBody>
      </p:sp>
    </p:spTree>
    <p:extLst>
      <p:ext uri="{BB962C8B-B14F-4D97-AF65-F5344CB8AC3E}">
        <p14:creationId xmlns:p14="http://schemas.microsoft.com/office/powerpoint/2010/main" val="26217346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Modern baptismal area on the </a:t>
            </a:r>
            <a:r>
              <a:rPr lang="en-US" dirty="0" err="1"/>
              <a:t>Krenides</a:t>
            </a:r>
            <a:r>
              <a:rPr lang="en-US" dirty="0"/>
              <a:t> River</a:t>
            </a:r>
          </a:p>
        </p:txBody>
      </p:sp>
      <p:sp>
        <p:nvSpPr>
          <p:cNvPr id="10" name="Text Placeholder 2"/>
          <p:cNvSpPr>
            <a:spLocks noGrp="1"/>
          </p:cNvSpPr>
          <p:nvPr>
            <p:ph type="body" sz="quarter" idx="12"/>
          </p:nvPr>
        </p:nvSpPr>
        <p:spPr/>
        <p:txBody>
          <a:bodyPr/>
          <a:lstStyle/>
          <a:p>
            <a:r>
              <a:rPr lang="en-US" dirty="0"/>
              <a:t>1:5</a:t>
            </a:r>
          </a:p>
        </p:txBody>
      </p:sp>
      <p:sp>
        <p:nvSpPr>
          <p:cNvPr id="11" name="Title 3"/>
          <p:cNvSpPr>
            <a:spLocks noGrp="1"/>
          </p:cNvSpPr>
          <p:nvPr>
            <p:ph type="title"/>
          </p:nvPr>
        </p:nvSpPr>
        <p:spPr/>
        <p:txBody>
          <a:bodyPr/>
          <a:lstStyle/>
          <a:p>
            <a:r>
              <a:rPr lang="en-US" dirty="0"/>
              <a:t>Because of your partnership in the gospel from the first day until now</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6942507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Krenides</a:t>
            </a:r>
            <a:r>
              <a:rPr lang="en-US" dirty="0"/>
              <a:t> River, a possible place of Lydia’s baptism</a:t>
            </a:r>
          </a:p>
        </p:txBody>
      </p:sp>
      <p:sp>
        <p:nvSpPr>
          <p:cNvPr id="10" name="Text Placeholder 2"/>
          <p:cNvSpPr>
            <a:spLocks noGrp="1"/>
          </p:cNvSpPr>
          <p:nvPr>
            <p:ph type="body" sz="quarter" idx="12"/>
          </p:nvPr>
        </p:nvSpPr>
        <p:spPr/>
        <p:txBody>
          <a:bodyPr/>
          <a:lstStyle/>
          <a:p>
            <a:r>
              <a:rPr lang="en-US" dirty="0"/>
              <a:t>1:5</a:t>
            </a:r>
          </a:p>
        </p:txBody>
      </p:sp>
      <p:sp>
        <p:nvSpPr>
          <p:cNvPr id="11" name="Title 3"/>
          <p:cNvSpPr>
            <a:spLocks noGrp="1"/>
          </p:cNvSpPr>
          <p:nvPr>
            <p:ph type="title"/>
          </p:nvPr>
        </p:nvSpPr>
        <p:spPr/>
        <p:txBody>
          <a:bodyPr/>
          <a:lstStyle/>
          <a:p>
            <a:r>
              <a:rPr lang="en-US" dirty="0"/>
              <a:t>Because of your partnership in the gospel from the first day until now</a:t>
            </a:r>
          </a:p>
        </p:txBody>
      </p:sp>
      <p:pic>
        <p:nvPicPr>
          <p:cNvPr id="4" name="Picture 3" descr="A path with trees on the side of a river&#10;&#10;Description automatically generated">
            <a:extLst>
              <a:ext uri="{FF2B5EF4-FFF2-40B4-BE49-F238E27FC236}">
                <a16:creationId xmlns:a16="http://schemas.microsoft.com/office/drawing/2014/main" id="{792E4E85-C22F-614D-8493-3B391C4B3B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70600"/>
          </a:xfrm>
          <a:prstGeom prst="rect">
            <a:avLst/>
          </a:prstGeom>
        </p:spPr>
      </p:pic>
    </p:spTree>
    <p:extLst>
      <p:ext uri="{BB962C8B-B14F-4D97-AF65-F5344CB8AC3E}">
        <p14:creationId xmlns:p14="http://schemas.microsoft.com/office/powerpoint/2010/main" val="6917294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Krenides</a:t>
            </a:r>
            <a:r>
              <a:rPr lang="en-US" dirty="0"/>
              <a:t> River and the Baptistery of St. Lydia Chapel near Philippi</a:t>
            </a:r>
          </a:p>
        </p:txBody>
      </p:sp>
      <p:sp>
        <p:nvSpPr>
          <p:cNvPr id="3" name="Text Placeholder 2"/>
          <p:cNvSpPr>
            <a:spLocks noGrp="1"/>
          </p:cNvSpPr>
          <p:nvPr>
            <p:ph type="body" sz="quarter" idx="12"/>
          </p:nvPr>
        </p:nvSpPr>
        <p:spPr/>
        <p:txBody>
          <a:bodyPr/>
          <a:lstStyle/>
          <a:p>
            <a:r>
              <a:rPr lang="en-US" dirty="0"/>
              <a:t>1:5</a:t>
            </a:r>
          </a:p>
        </p:txBody>
      </p:sp>
      <p:sp>
        <p:nvSpPr>
          <p:cNvPr id="4" name="Title 3"/>
          <p:cNvSpPr>
            <a:spLocks noGrp="1"/>
          </p:cNvSpPr>
          <p:nvPr>
            <p:ph type="title"/>
          </p:nvPr>
        </p:nvSpPr>
        <p:spPr/>
        <p:txBody>
          <a:bodyPr/>
          <a:lstStyle/>
          <a:p>
            <a:r>
              <a:rPr lang="en-US" dirty="0"/>
              <a:t>Because of your partnership in the gospel from the first day until now</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41878915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6 Traditional Life and Customs\Work Life, Potter and Pottery\Potter, mat0528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90CCF70E-E1BA-4E0E-97AF-E5F5C2F825BA}"/>
              </a:ext>
            </a:extLst>
          </p:cNvPr>
          <p:cNvSpPr>
            <a:spLocks noGrp="1"/>
          </p:cNvSpPr>
          <p:nvPr>
            <p:ph type="body" sz="quarter" idx="10"/>
          </p:nvPr>
        </p:nvSpPr>
        <p:spPr/>
        <p:txBody>
          <a:bodyPr/>
          <a:lstStyle/>
          <a:p>
            <a:r>
              <a:rPr lang="en-US" dirty="0"/>
              <a:t>Potter making a delicate jar with a foot-powered wheel</a:t>
            </a:r>
          </a:p>
        </p:txBody>
      </p:sp>
      <p:sp>
        <p:nvSpPr>
          <p:cNvPr id="3" name="Text Placeholder 2">
            <a:extLst>
              <a:ext uri="{FF2B5EF4-FFF2-40B4-BE49-F238E27FC236}">
                <a16:creationId xmlns:a16="http://schemas.microsoft.com/office/drawing/2014/main" id="{1A82497A-8A65-42E5-9CBB-6B571483531A}"/>
              </a:ext>
            </a:extLst>
          </p:cNvPr>
          <p:cNvSpPr>
            <a:spLocks noGrp="1"/>
          </p:cNvSpPr>
          <p:nvPr>
            <p:ph type="body" sz="quarter" idx="12"/>
          </p:nvPr>
        </p:nvSpPr>
        <p:spPr/>
        <p:txBody>
          <a:bodyPr/>
          <a:lstStyle/>
          <a:p>
            <a:r>
              <a:rPr lang="en-US" dirty="0"/>
              <a:t>1:6</a:t>
            </a:r>
          </a:p>
        </p:txBody>
      </p:sp>
      <p:sp>
        <p:nvSpPr>
          <p:cNvPr id="4" name="Title 3">
            <a:extLst>
              <a:ext uri="{FF2B5EF4-FFF2-40B4-BE49-F238E27FC236}">
                <a16:creationId xmlns:a16="http://schemas.microsoft.com/office/drawing/2014/main" id="{78552C5A-B10A-4CF3-BEC2-90B49958DD66}"/>
              </a:ext>
            </a:extLst>
          </p:cNvPr>
          <p:cNvSpPr>
            <a:spLocks noGrp="1"/>
          </p:cNvSpPr>
          <p:nvPr>
            <p:ph type="title"/>
          </p:nvPr>
        </p:nvSpPr>
        <p:spPr/>
        <p:txBody>
          <a:bodyPr/>
          <a:lstStyle/>
          <a:p>
            <a:r>
              <a:rPr lang="en-US" dirty="0"/>
              <a:t>He who began a good work in you will perfect it</a:t>
            </a:r>
          </a:p>
        </p:txBody>
      </p:sp>
    </p:spTree>
    <p:extLst>
      <p:ext uri="{BB962C8B-B14F-4D97-AF65-F5344CB8AC3E}">
        <p14:creationId xmlns:p14="http://schemas.microsoft.com/office/powerpoint/2010/main" val="9627628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6 Traditional Life and Customs\Work Life, Potter and Pottery\Girls decorating pottery, mat0566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4000" contrast="34000"/>
                    </a14:imgEffect>
                  </a14:imgLayer>
                </a14:imgProps>
              </a:ext>
              <a:ext uri="{28A0092B-C50C-407E-A947-70E740481C1C}">
                <a14:useLocalDpi xmlns:a14="http://schemas.microsoft.com/office/drawing/2010/main" val="0"/>
              </a:ext>
            </a:extLst>
          </a:blip>
          <a:srcRect t="38122" b="11553"/>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90CCF70E-E1BA-4E0E-97AF-E5F5C2F825BA}"/>
              </a:ext>
            </a:extLst>
          </p:cNvPr>
          <p:cNvSpPr>
            <a:spLocks noGrp="1"/>
          </p:cNvSpPr>
          <p:nvPr>
            <p:ph type="body" sz="quarter" idx="10"/>
          </p:nvPr>
        </p:nvSpPr>
        <p:spPr/>
        <p:txBody>
          <a:bodyPr/>
          <a:lstStyle/>
          <a:p>
            <a:r>
              <a:rPr lang="en-US" dirty="0"/>
              <a:t>Girls decorating pottery in Jerusalem, circa 1920</a:t>
            </a:r>
          </a:p>
        </p:txBody>
      </p:sp>
      <p:sp>
        <p:nvSpPr>
          <p:cNvPr id="3" name="Text Placeholder 2">
            <a:extLst>
              <a:ext uri="{FF2B5EF4-FFF2-40B4-BE49-F238E27FC236}">
                <a16:creationId xmlns:a16="http://schemas.microsoft.com/office/drawing/2014/main" id="{1A82497A-8A65-42E5-9CBB-6B571483531A}"/>
              </a:ext>
            </a:extLst>
          </p:cNvPr>
          <p:cNvSpPr>
            <a:spLocks noGrp="1"/>
          </p:cNvSpPr>
          <p:nvPr>
            <p:ph type="body" sz="quarter" idx="12"/>
          </p:nvPr>
        </p:nvSpPr>
        <p:spPr/>
        <p:txBody>
          <a:bodyPr/>
          <a:lstStyle/>
          <a:p>
            <a:r>
              <a:rPr lang="en-US" dirty="0"/>
              <a:t>1:6</a:t>
            </a:r>
          </a:p>
        </p:txBody>
      </p:sp>
      <p:sp>
        <p:nvSpPr>
          <p:cNvPr id="4" name="Title 3">
            <a:extLst>
              <a:ext uri="{FF2B5EF4-FFF2-40B4-BE49-F238E27FC236}">
                <a16:creationId xmlns:a16="http://schemas.microsoft.com/office/drawing/2014/main" id="{78552C5A-B10A-4CF3-BEC2-90B49958DD66}"/>
              </a:ext>
            </a:extLst>
          </p:cNvPr>
          <p:cNvSpPr>
            <a:spLocks noGrp="1"/>
          </p:cNvSpPr>
          <p:nvPr>
            <p:ph type="title"/>
          </p:nvPr>
        </p:nvSpPr>
        <p:spPr/>
        <p:txBody>
          <a:bodyPr/>
          <a:lstStyle/>
          <a:p>
            <a:r>
              <a:rPr lang="en-US" dirty="0"/>
              <a:t>He who began a good work in you will perfect it</a:t>
            </a:r>
          </a:p>
        </p:txBody>
      </p:sp>
    </p:spTree>
    <p:extLst>
      <p:ext uri="{BB962C8B-B14F-4D97-AF65-F5344CB8AC3E}">
        <p14:creationId xmlns:p14="http://schemas.microsoft.com/office/powerpoint/2010/main" val="34723230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upload.wikimedia.org/wikipedia/commons/7/7b/ViennaVases-BM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55776"/>
            <a:ext cx="9144000" cy="434644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90CCF70E-E1BA-4E0E-97AF-E5F5C2F825BA}"/>
              </a:ext>
            </a:extLst>
          </p:cNvPr>
          <p:cNvSpPr>
            <a:spLocks noGrp="1"/>
          </p:cNvSpPr>
          <p:nvPr>
            <p:ph type="body" sz="quarter" idx="10"/>
          </p:nvPr>
        </p:nvSpPr>
        <p:spPr/>
        <p:txBody>
          <a:bodyPr/>
          <a:lstStyle/>
          <a:p>
            <a:r>
              <a:rPr lang="en-US" dirty="0"/>
              <a:t>Porcelain vases in the style of Greek black-figure pottery, from Vienna, 1791</a:t>
            </a:r>
          </a:p>
        </p:txBody>
      </p:sp>
      <p:sp>
        <p:nvSpPr>
          <p:cNvPr id="3" name="Text Placeholder 2">
            <a:extLst>
              <a:ext uri="{FF2B5EF4-FFF2-40B4-BE49-F238E27FC236}">
                <a16:creationId xmlns:a16="http://schemas.microsoft.com/office/drawing/2014/main" id="{1A82497A-8A65-42E5-9CBB-6B571483531A}"/>
              </a:ext>
            </a:extLst>
          </p:cNvPr>
          <p:cNvSpPr>
            <a:spLocks noGrp="1"/>
          </p:cNvSpPr>
          <p:nvPr>
            <p:ph type="body" sz="quarter" idx="12"/>
          </p:nvPr>
        </p:nvSpPr>
        <p:spPr/>
        <p:txBody>
          <a:bodyPr/>
          <a:lstStyle/>
          <a:p>
            <a:r>
              <a:rPr lang="en-US" dirty="0"/>
              <a:t>1:6</a:t>
            </a:r>
          </a:p>
        </p:txBody>
      </p:sp>
      <p:sp>
        <p:nvSpPr>
          <p:cNvPr id="4" name="Title 3">
            <a:extLst>
              <a:ext uri="{FF2B5EF4-FFF2-40B4-BE49-F238E27FC236}">
                <a16:creationId xmlns:a16="http://schemas.microsoft.com/office/drawing/2014/main" id="{78552C5A-B10A-4CF3-BEC2-90B49958DD66}"/>
              </a:ext>
            </a:extLst>
          </p:cNvPr>
          <p:cNvSpPr>
            <a:spLocks noGrp="1"/>
          </p:cNvSpPr>
          <p:nvPr>
            <p:ph type="title"/>
          </p:nvPr>
        </p:nvSpPr>
        <p:spPr/>
        <p:txBody>
          <a:bodyPr/>
          <a:lstStyle/>
          <a:p>
            <a:r>
              <a:rPr lang="en-US" dirty="0"/>
              <a:t>He who began a good work in you will perfect it</a:t>
            </a:r>
          </a:p>
        </p:txBody>
      </p:sp>
    </p:spTree>
    <p:extLst>
      <p:ext uri="{BB962C8B-B14F-4D97-AF65-F5344CB8AC3E}">
        <p14:creationId xmlns:p14="http://schemas.microsoft.com/office/powerpoint/2010/main" val="3077542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92"/>
            <a:ext cx="9144000" cy="6757416"/>
          </a:xfrm>
          <a:prstGeom prst="rect">
            <a:avLst/>
          </a:prstGeom>
        </p:spPr>
      </p:pic>
      <p:sp>
        <p:nvSpPr>
          <p:cNvPr id="2" name="Text Placeholder 1"/>
          <p:cNvSpPr>
            <a:spLocks noGrp="1"/>
          </p:cNvSpPr>
          <p:nvPr>
            <p:ph type="body" sz="quarter" idx="10"/>
          </p:nvPr>
        </p:nvSpPr>
        <p:spPr/>
        <p:txBody>
          <a:bodyPr/>
          <a:lstStyle/>
          <a:p>
            <a:r>
              <a:rPr lang="en-US" dirty="0"/>
              <a:t>Funerary altar with depiction of slave boys, mid-1st century AD</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Paul and Timothy, slaves of Christ Jesus</a:t>
            </a:r>
          </a:p>
        </p:txBody>
      </p:sp>
    </p:spTree>
    <p:extLst>
      <p:ext uri="{BB962C8B-B14F-4D97-AF65-F5344CB8AC3E}">
        <p14:creationId xmlns:p14="http://schemas.microsoft.com/office/powerpoint/2010/main" val="17936860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CCF70E-E1BA-4E0E-97AF-E5F5C2F825BA}"/>
              </a:ext>
            </a:extLst>
          </p:cNvPr>
          <p:cNvSpPr>
            <a:spLocks noGrp="1"/>
          </p:cNvSpPr>
          <p:nvPr>
            <p:ph type="body" sz="quarter" idx="10"/>
          </p:nvPr>
        </p:nvSpPr>
        <p:spPr/>
        <p:txBody>
          <a:bodyPr/>
          <a:lstStyle/>
          <a:p>
            <a:r>
              <a:rPr lang="en-US" dirty="0"/>
              <a:t>Sunset over the Mediterranean Sea</a:t>
            </a:r>
          </a:p>
        </p:txBody>
      </p:sp>
      <p:sp>
        <p:nvSpPr>
          <p:cNvPr id="3" name="Text Placeholder 2">
            <a:extLst>
              <a:ext uri="{FF2B5EF4-FFF2-40B4-BE49-F238E27FC236}">
                <a16:creationId xmlns:a16="http://schemas.microsoft.com/office/drawing/2014/main" id="{1A82497A-8A65-42E5-9CBB-6B571483531A}"/>
              </a:ext>
            </a:extLst>
          </p:cNvPr>
          <p:cNvSpPr>
            <a:spLocks noGrp="1"/>
          </p:cNvSpPr>
          <p:nvPr>
            <p:ph type="body" sz="quarter" idx="12"/>
          </p:nvPr>
        </p:nvSpPr>
        <p:spPr/>
        <p:txBody>
          <a:bodyPr/>
          <a:lstStyle/>
          <a:p>
            <a:r>
              <a:rPr lang="en-US" dirty="0"/>
              <a:t>1:6</a:t>
            </a:r>
          </a:p>
        </p:txBody>
      </p:sp>
      <p:sp>
        <p:nvSpPr>
          <p:cNvPr id="4" name="Title 3">
            <a:extLst>
              <a:ext uri="{FF2B5EF4-FFF2-40B4-BE49-F238E27FC236}">
                <a16:creationId xmlns:a16="http://schemas.microsoft.com/office/drawing/2014/main" id="{78552C5A-B10A-4CF3-BEC2-90B49958DD66}"/>
              </a:ext>
            </a:extLst>
          </p:cNvPr>
          <p:cNvSpPr>
            <a:spLocks noGrp="1"/>
          </p:cNvSpPr>
          <p:nvPr>
            <p:ph type="title"/>
          </p:nvPr>
        </p:nvSpPr>
        <p:spPr/>
        <p:txBody>
          <a:bodyPr/>
          <a:lstStyle/>
          <a:p>
            <a:r>
              <a:rPr lang="en-US" dirty="0"/>
              <a:t>He who began a good work in you will perfect it until the day of Christ Jesus</a:t>
            </a:r>
          </a:p>
        </p:txBody>
      </p:sp>
      <p:pic>
        <p:nvPicPr>
          <p:cNvPr id="6" name="Picture 5">
            <a:extLst>
              <a:ext uri="{FF2B5EF4-FFF2-40B4-BE49-F238E27FC236}">
                <a16:creationId xmlns:a16="http://schemas.microsoft.com/office/drawing/2014/main" id="{663C82A5-C6C8-4B14-A75E-9CA7045D2E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Tree>
    <p:extLst>
      <p:ext uri="{BB962C8B-B14F-4D97-AF65-F5344CB8AC3E}">
        <p14:creationId xmlns:p14="http://schemas.microsoft.com/office/powerpoint/2010/main" val="3940721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Blood moon</a:t>
            </a:r>
          </a:p>
        </p:txBody>
      </p:sp>
      <p:sp>
        <p:nvSpPr>
          <p:cNvPr id="4" name="Text Placeholder 3"/>
          <p:cNvSpPr>
            <a:spLocks noGrp="1"/>
          </p:cNvSpPr>
          <p:nvPr>
            <p:ph type="body" sz="quarter" idx="12"/>
          </p:nvPr>
        </p:nvSpPr>
        <p:spPr/>
        <p:txBody>
          <a:bodyPr/>
          <a:lstStyle/>
          <a:p>
            <a:r>
              <a:rPr lang="en-US" dirty="0"/>
              <a:t>1:6</a:t>
            </a:r>
          </a:p>
        </p:txBody>
      </p:sp>
      <p:sp>
        <p:nvSpPr>
          <p:cNvPr id="2" name="Title 1"/>
          <p:cNvSpPr>
            <a:spLocks noGrp="1"/>
          </p:cNvSpPr>
          <p:nvPr>
            <p:ph type="title"/>
          </p:nvPr>
        </p:nvSpPr>
        <p:spPr/>
        <p:txBody>
          <a:bodyPr/>
          <a:lstStyle/>
          <a:p>
            <a:r>
              <a:rPr lang="en-US" dirty="0"/>
              <a:t>He who began a good work in you will perfect it until the day of Christ Jesus</a:t>
            </a:r>
          </a:p>
        </p:txBody>
      </p:sp>
      <p:pic>
        <p:nvPicPr>
          <p:cNvPr id="7" name="Picture 6">
            <a:extLst>
              <a:ext uri="{FF2B5EF4-FFF2-40B4-BE49-F238E27FC236}">
                <a16:creationId xmlns:a16="http://schemas.microsoft.com/office/drawing/2014/main" id="{3F4DE05F-529E-4A2A-8A08-AC0EC77270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Tree>
    <p:extLst>
      <p:ext uri="{BB962C8B-B14F-4D97-AF65-F5344CB8AC3E}">
        <p14:creationId xmlns:p14="http://schemas.microsoft.com/office/powerpoint/2010/main" val="38307480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sr\Corinth bema and Acrocorinth, tb05080307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Bema (judgment seat) in Corinth</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39942544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sr\Corinth bema and Acrocorinth, tb05080307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Bema (judgment seat) in Corinth</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
        <p:nvSpPr>
          <p:cNvPr id="5" name="Freeform 4"/>
          <p:cNvSpPr/>
          <p:nvPr/>
        </p:nvSpPr>
        <p:spPr>
          <a:xfrm>
            <a:off x="2120900" y="4381500"/>
            <a:ext cx="5378450" cy="1168400"/>
          </a:xfrm>
          <a:custGeom>
            <a:avLst/>
            <a:gdLst>
              <a:gd name="connsiteX0" fmla="*/ 0 w 5378450"/>
              <a:gd name="connsiteY0" fmla="*/ 190500 h 1168400"/>
              <a:gd name="connsiteX1" fmla="*/ 12700 w 5378450"/>
              <a:gd name="connsiteY1" fmla="*/ 520700 h 1168400"/>
              <a:gd name="connsiteX2" fmla="*/ 133350 w 5378450"/>
              <a:gd name="connsiteY2" fmla="*/ 527050 h 1168400"/>
              <a:gd name="connsiteX3" fmla="*/ 152400 w 5378450"/>
              <a:gd name="connsiteY3" fmla="*/ 850900 h 1168400"/>
              <a:gd name="connsiteX4" fmla="*/ 171450 w 5378450"/>
              <a:gd name="connsiteY4" fmla="*/ 1016000 h 1168400"/>
              <a:gd name="connsiteX5" fmla="*/ 946150 w 5378450"/>
              <a:gd name="connsiteY5" fmla="*/ 1054100 h 1168400"/>
              <a:gd name="connsiteX6" fmla="*/ 946150 w 5378450"/>
              <a:gd name="connsiteY6" fmla="*/ 1168400 h 1168400"/>
              <a:gd name="connsiteX7" fmla="*/ 1485900 w 5378450"/>
              <a:gd name="connsiteY7" fmla="*/ 1136650 h 1168400"/>
              <a:gd name="connsiteX8" fmla="*/ 1511300 w 5378450"/>
              <a:gd name="connsiteY8" fmla="*/ 1022350 h 1168400"/>
              <a:gd name="connsiteX9" fmla="*/ 2184400 w 5378450"/>
              <a:gd name="connsiteY9" fmla="*/ 939800 h 1168400"/>
              <a:gd name="connsiteX10" fmla="*/ 2184400 w 5378450"/>
              <a:gd name="connsiteY10" fmla="*/ 1079500 h 1168400"/>
              <a:gd name="connsiteX11" fmla="*/ 2508250 w 5378450"/>
              <a:gd name="connsiteY11" fmla="*/ 1035050 h 1168400"/>
              <a:gd name="connsiteX12" fmla="*/ 2508250 w 5378450"/>
              <a:gd name="connsiteY12" fmla="*/ 920750 h 1168400"/>
              <a:gd name="connsiteX13" fmla="*/ 3073400 w 5378450"/>
              <a:gd name="connsiteY13" fmla="*/ 895350 h 1168400"/>
              <a:gd name="connsiteX14" fmla="*/ 3117850 w 5378450"/>
              <a:gd name="connsiteY14" fmla="*/ 990600 h 1168400"/>
              <a:gd name="connsiteX15" fmla="*/ 3581400 w 5378450"/>
              <a:gd name="connsiteY15" fmla="*/ 965200 h 1168400"/>
              <a:gd name="connsiteX16" fmla="*/ 3581400 w 5378450"/>
              <a:gd name="connsiteY16" fmla="*/ 850900 h 1168400"/>
              <a:gd name="connsiteX17" fmla="*/ 4108450 w 5378450"/>
              <a:gd name="connsiteY17" fmla="*/ 806450 h 1168400"/>
              <a:gd name="connsiteX18" fmla="*/ 4146550 w 5378450"/>
              <a:gd name="connsiteY18" fmla="*/ 889000 h 1168400"/>
              <a:gd name="connsiteX19" fmla="*/ 4229100 w 5378450"/>
              <a:gd name="connsiteY19" fmla="*/ 895350 h 1168400"/>
              <a:gd name="connsiteX20" fmla="*/ 4241800 w 5378450"/>
              <a:gd name="connsiteY20" fmla="*/ 800100 h 1168400"/>
              <a:gd name="connsiteX21" fmla="*/ 4292600 w 5378450"/>
              <a:gd name="connsiteY21" fmla="*/ 723900 h 1168400"/>
              <a:gd name="connsiteX22" fmla="*/ 5118100 w 5378450"/>
              <a:gd name="connsiteY22" fmla="*/ 628650 h 1168400"/>
              <a:gd name="connsiteX23" fmla="*/ 5175250 w 5378450"/>
              <a:gd name="connsiteY23" fmla="*/ 685800 h 1168400"/>
              <a:gd name="connsiteX24" fmla="*/ 5378450 w 5378450"/>
              <a:gd name="connsiteY24" fmla="*/ 685800 h 1168400"/>
              <a:gd name="connsiteX25" fmla="*/ 5314950 w 5378450"/>
              <a:gd name="connsiteY25" fmla="*/ 596900 h 1168400"/>
              <a:gd name="connsiteX26" fmla="*/ 5378450 w 5378450"/>
              <a:gd name="connsiteY26" fmla="*/ 476250 h 1168400"/>
              <a:gd name="connsiteX27" fmla="*/ 5378450 w 5378450"/>
              <a:gd name="connsiteY27" fmla="*/ 349250 h 1168400"/>
              <a:gd name="connsiteX28" fmla="*/ 5359400 w 5378450"/>
              <a:gd name="connsiteY28" fmla="*/ 0 h 1168400"/>
              <a:gd name="connsiteX29" fmla="*/ 4362450 w 5378450"/>
              <a:gd name="connsiteY29" fmla="*/ 25400 h 1168400"/>
              <a:gd name="connsiteX30" fmla="*/ 3365500 w 5378450"/>
              <a:gd name="connsiteY30" fmla="*/ 50800 h 1168400"/>
              <a:gd name="connsiteX31" fmla="*/ 1682750 w 5378450"/>
              <a:gd name="connsiteY31" fmla="*/ 63500 h 1168400"/>
              <a:gd name="connsiteX32" fmla="*/ 1162050 w 5378450"/>
              <a:gd name="connsiteY32" fmla="*/ 50800 h 1168400"/>
              <a:gd name="connsiteX33" fmla="*/ 1035050 w 5378450"/>
              <a:gd name="connsiteY33" fmla="*/ 88900 h 1168400"/>
              <a:gd name="connsiteX34" fmla="*/ 1003300 w 5378450"/>
              <a:gd name="connsiteY34" fmla="*/ 69850 h 1168400"/>
              <a:gd name="connsiteX35" fmla="*/ 736600 w 5378450"/>
              <a:gd name="connsiteY35" fmla="*/ 88900 h 1168400"/>
              <a:gd name="connsiteX36" fmla="*/ 660400 w 5378450"/>
              <a:gd name="connsiteY36" fmla="*/ 114300 h 1168400"/>
              <a:gd name="connsiteX37" fmla="*/ 603250 w 5378450"/>
              <a:gd name="connsiteY37" fmla="*/ 88900 h 1168400"/>
              <a:gd name="connsiteX38" fmla="*/ 0 w 5378450"/>
              <a:gd name="connsiteY38" fmla="*/ 190500 h 116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378450" h="1168400">
                <a:moveTo>
                  <a:pt x="0" y="190500"/>
                </a:moveTo>
                <a:lnTo>
                  <a:pt x="12700" y="520700"/>
                </a:lnTo>
                <a:lnTo>
                  <a:pt x="133350" y="527050"/>
                </a:lnTo>
                <a:lnTo>
                  <a:pt x="152400" y="850900"/>
                </a:lnTo>
                <a:lnTo>
                  <a:pt x="171450" y="1016000"/>
                </a:lnTo>
                <a:lnTo>
                  <a:pt x="946150" y="1054100"/>
                </a:lnTo>
                <a:lnTo>
                  <a:pt x="946150" y="1168400"/>
                </a:lnTo>
                <a:lnTo>
                  <a:pt x="1485900" y="1136650"/>
                </a:lnTo>
                <a:lnTo>
                  <a:pt x="1511300" y="1022350"/>
                </a:lnTo>
                <a:lnTo>
                  <a:pt x="2184400" y="939800"/>
                </a:lnTo>
                <a:lnTo>
                  <a:pt x="2184400" y="1079500"/>
                </a:lnTo>
                <a:lnTo>
                  <a:pt x="2508250" y="1035050"/>
                </a:lnTo>
                <a:lnTo>
                  <a:pt x="2508250" y="920750"/>
                </a:lnTo>
                <a:lnTo>
                  <a:pt x="3073400" y="895350"/>
                </a:lnTo>
                <a:lnTo>
                  <a:pt x="3117850" y="990600"/>
                </a:lnTo>
                <a:lnTo>
                  <a:pt x="3581400" y="965200"/>
                </a:lnTo>
                <a:lnTo>
                  <a:pt x="3581400" y="850900"/>
                </a:lnTo>
                <a:lnTo>
                  <a:pt x="4108450" y="806450"/>
                </a:lnTo>
                <a:lnTo>
                  <a:pt x="4146550" y="889000"/>
                </a:lnTo>
                <a:lnTo>
                  <a:pt x="4229100" y="895350"/>
                </a:lnTo>
                <a:lnTo>
                  <a:pt x="4241800" y="800100"/>
                </a:lnTo>
                <a:lnTo>
                  <a:pt x="4292600" y="723900"/>
                </a:lnTo>
                <a:lnTo>
                  <a:pt x="5118100" y="628650"/>
                </a:lnTo>
                <a:lnTo>
                  <a:pt x="5175250" y="685800"/>
                </a:lnTo>
                <a:lnTo>
                  <a:pt x="5378450" y="685800"/>
                </a:lnTo>
                <a:lnTo>
                  <a:pt x="5314950" y="596900"/>
                </a:lnTo>
                <a:lnTo>
                  <a:pt x="5378450" y="476250"/>
                </a:lnTo>
                <a:lnTo>
                  <a:pt x="5378450" y="349250"/>
                </a:lnTo>
                <a:lnTo>
                  <a:pt x="5359400" y="0"/>
                </a:lnTo>
                <a:lnTo>
                  <a:pt x="4362450" y="25400"/>
                </a:lnTo>
                <a:lnTo>
                  <a:pt x="3365500" y="50800"/>
                </a:lnTo>
                <a:lnTo>
                  <a:pt x="1682750" y="63500"/>
                </a:lnTo>
                <a:lnTo>
                  <a:pt x="1162050" y="50800"/>
                </a:lnTo>
                <a:lnTo>
                  <a:pt x="1035050" y="88900"/>
                </a:lnTo>
                <a:lnTo>
                  <a:pt x="1003300" y="69850"/>
                </a:lnTo>
                <a:lnTo>
                  <a:pt x="736600" y="88900"/>
                </a:lnTo>
                <a:lnTo>
                  <a:pt x="660400" y="114300"/>
                </a:lnTo>
                <a:lnTo>
                  <a:pt x="603250" y="88900"/>
                </a:lnTo>
                <a:lnTo>
                  <a:pt x="0" y="190500"/>
                </a:lnTo>
                <a:close/>
              </a:path>
            </a:pathLst>
          </a:custGeom>
          <a:solidFill>
            <a:srgbClr val="FF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70301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4000"/>
          <a:stretch/>
        </p:blipFill>
        <p:spPr bwMode="auto">
          <a:xfrm>
            <a:off x="0" y="252413"/>
            <a:ext cx="9144000" cy="6353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Ephesus, proposed location of Paul’s imprisonment (from the southwest)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13280338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4000"/>
          <a:stretch/>
        </p:blipFill>
        <p:spPr bwMode="auto">
          <a:xfrm>
            <a:off x="0" y="252413"/>
            <a:ext cx="9144000" cy="6353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Ephesus, proposed location of Paul’s imprisonment (from the southwest)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
        <p:nvSpPr>
          <p:cNvPr id="25" name="TextBox 24"/>
          <p:cNvSpPr txBox="1"/>
          <p:nvPr/>
        </p:nvSpPr>
        <p:spPr>
          <a:xfrm>
            <a:off x="0" y="2395505"/>
            <a:ext cx="1625808" cy="584775"/>
          </a:xfrm>
          <a:prstGeom prst="rect">
            <a:avLst/>
          </a:prstGeom>
          <a:noFill/>
        </p:spPr>
        <p:txBody>
          <a:bodyPr wrap="square" rtlCol="0">
            <a:spAutoFit/>
          </a:bodyPr>
          <a:lstStyle/>
          <a:p>
            <a:pPr algn="ctr"/>
            <a:r>
              <a:rPr lang="en-US" sz="1600" dirty="0">
                <a:solidFill>
                  <a:srgbClr val="FEFF00"/>
                </a:solidFill>
                <a:effectLst>
                  <a:glow rad="88900">
                    <a:srgbClr val="010000">
                      <a:alpha val="80000"/>
                    </a:srgbClr>
                  </a:glow>
                </a:effectLst>
              </a:rPr>
              <a:t>Temple of </a:t>
            </a:r>
            <a:r>
              <a:rPr lang="en-US" sz="1600" dirty="0" err="1">
                <a:solidFill>
                  <a:srgbClr val="FEFF00"/>
                </a:solidFill>
                <a:effectLst>
                  <a:glow rad="88900">
                    <a:srgbClr val="010000">
                      <a:alpha val="80000"/>
                    </a:srgbClr>
                  </a:glow>
                </a:effectLst>
              </a:rPr>
              <a:t>Olympieion</a:t>
            </a:r>
            <a:endParaRPr lang="en-US" sz="1600" dirty="0">
              <a:solidFill>
                <a:srgbClr val="FEFF00"/>
              </a:solidFill>
              <a:effectLst>
                <a:glow rad="88900">
                  <a:srgbClr val="010000">
                    <a:alpha val="80000"/>
                  </a:srgbClr>
                </a:glow>
              </a:effectLst>
            </a:endParaRPr>
          </a:p>
        </p:txBody>
      </p:sp>
      <p:sp>
        <p:nvSpPr>
          <p:cNvPr id="26" name="TextBox 25"/>
          <p:cNvSpPr txBox="1"/>
          <p:nvPr/>
        </p:nvSpPr>
        <p:spPr>
          <a:xfrm>
            <a:off x="5498142" y="2747170"/>
            <a:ext cx="982494" cy="646331"/>
          </a:xfrm>
          <a:prstGeom prst="rect">
            <a:avLst/>
          </a:prstGeom>
          <a:noFill/>
        </p:spPr>
        <p:txBody>
          <a:bodyPr wrap="square" rtlCol="0">
            <a:spAutoFit/>
          </a:bodyPr>
          <a:lstStyle/>
          <a:p>
            <a:pPr algn="ctr"/>
            <a:r>
              <a:rPr lang="en-US" dirty="0">
                <a:solidFill>
                  <a:srgbClr val="FEFF00"/>
                </a:solidFill>
                <a:effectLst>
                  <a:glow rad="88900">
                    <a:srgbClr val="010000">
                      <a:alpha val="80000"/>
                    </a:srgbClr>
                  </a:glow>
                </a:effectLst>
              </a:rPr>
              <a:t>Great Theater</a:t>
            </a:r>
          </a:p>
        </p:txBody>
      </p:sp>
      <p:sp>
        <p:nvSpPr>
          <p:cNvPr id="27" name="TextBox 26"/>
          <p:cNvSpPr txBox="1"/>
          <p:nvPr/>
        </p:nvSpPr>
        <p:spPr>
          <a:xfrm>
            <a:off x="2170263" y="2643155"/>
            <a:ext cx="1964988" cy="338554"/>
          </a:xfrm>
          <a:prstGeom prst="rect">
            <a:avLst/>
          </a:prstGeom>
          <a:noFill/>
        </p:spPr>
        <p:txBody>
          <a:bodyPr wrap="square" rtlCol="0">
            <a:spAutoFit/>
          </a:bodyPr>
          <a:lstStyle/>
          <a:p>
            <a:pPr algn="ctr"/>
            <a:r>
              <a:rPr lang="en-US" sz="1600" dirty="0">
                <a:solidFill>
                  <a:srgbClr val="FEFF00"/>
                </a:solidFill>
                <a:effectLst>
                  <a:glow rad="88900">
                    <a:srgbClr val="010000">
                      <a:alpha val="80000"/>
                    </a:srgbClr>
                  </a:glow>
                </a:effectLst>
              </a:rPr>
              <a:t>Hippodrome</a:t>
            </a:r>
          </a:p>
        </p:txBody>
      </p:sp>
      <p:sp>
        <p:nvSpPr>
          <p:cNvPr id="28" name="TextBox 27"/>
          <p:cNvSpPr txBox="1"/>
          <p:nvPr/>
        </p:nvSpPr>
        <p:spPr>
          <a:xfrm>
            <a:off x="5584976" y="4021478"/>
            <a:ext cx="1520904" cy="646331"/>
          </a:xfrm>
          <a:prstGeom prst="rect">
            <a:avLst/>
          </a:prstGeom>
          <a:noFill/>
        </p:spPr>
        <p:txBody>
          <a:bodyPr wrap="square" rtlCol="0">
            <a:spAutoFit/>
          </a:bodyPr>
          <a:lstStyle/>
          <a:p>
            <a:pPr algn="ctr"/>
            <a:r>
              <a:rPr lang="en-US" dirty="0">
                <a:solidFill>
                  <a:srgbClr val="FEFF00"/>
                </a:solidFill>
                <a:effectLst>
                  <a:glow rad="88900">
                    <a:srgbClr val="010000">
                      <a:alpha val="80000"/>
                    </a:srgbClr>
                  </a:glow>
                </a:effectLst>
              </a:rPr>
              <a:t>Commercial Agora</a:t>
            </a:r>
          </a:p>
        </p:txBody>
      </p:sp>
      <p:sp>
        <p:nvSpPr>
          <p:cNvPr id="29" name="TextBox 28"/>
          <p:cNvSpPr txBox="1"/>
          <p:nvPr/>
        </p:nvSpPr>
        <p:spPr>
          <a:xfrm>
            <a:off x="0" y="4712646"/>
            <a:ext cx="982494" cy="369332"/>
          </a:xfrm>
          <a:prstGeom prst="rect">
            <a:avLst/>
          </a:prstGeom>
          <a:noFill/>
        </p:spPr>
        <p:txBody>
          <a:bodyPr wrap="square" rtlCol="0">
            <a:spAutoFit/>
          </a:bodyPr>
          <a:lstStyle/>
          <a:p>
            <a:pPr algn="ctr"/>
            <a:r>
              <a:rPr lang="en-US" dirty="0">
                <a:solidFill>
                  <a:srgbClr val="FEFF00"/>
                </a:solidFill>
                <a:effectLst>
                  <a:glow rad="88900">
                    <a:srgbClr val="010000">
                      <a:alpha val="80000"/>
                    </a:srgbClr>
                  </a:glow>
                </a:effectLst>
              </a:rPr>
              <a:t>Harbor</a:t>
            </a:r>
          </a:p>
        </p:txBody>
      </p:sp>
      <p:sp>
        <p:nvSpPr>
          <p:cNvPr id="30" name="TextBox 29"/>
          <p:cNvSpPr txBox="1"/>
          <p:nvPr/>
        </p:nvSpPr>
        <p:spPr>
          <a:xfrm>
            <a:off x="3363389" y="3490448"/>
            <a:ext cx="1392761" cy="369332"/>
          </a:xfrm>
          <a:prstGeom prst="rect">
            <a:avLst/>
          </a:prstGeom>
          <a:noFill/>
        </p:spPr>
        <p:txBody>
          <a:bodyPr wrap="square" rtlCol="0">
            <a:spAutoFit/>
          </a:bodyPr>
          <a:lstStyle/>
          <a:p>
            <a:pPr algn="ctr"/>
            <a:r>
              <a:rPr lang="en-US" dirty="0">
                <a:solidFill>
                  <a:srgbClr val="FEFF00"/>
                </a:solidFill>
                <a:effectLst>
                  <a:glow rad="88900">
                    <a:srgbClr val="010000">
                      <a:alpha val="80000"/>
                    </a:srgbClr>
                  </a:glow>
                </a:effectLst>
              </a:rPr>
              <a:t>Gymnasium</a:t>
            </a:r>
          </a:p>
        </p:txBody>
      </p:sp>
      <p:cxnSp>
        <p:nvCxnSpPr>
          <p:cNvPr id="31" name="Straight Arrow Connector 30"/>
          <p:cNvCxnSpPr/>
          <p:nvPr/>
        </p:nvCxnSpPr>
        <p:spPr>
          <a:xfrm>
            <a:off x="3152757" y="3012487"/>
            <a:ext cx="86266" cy="263690"/>
          </a:xfrm>
          <a:prstGeom prst="straightConnector1">
            <a:avLst/>
          </a:prstGeom>
          <a:ln w="25400">
            <a:solidFill>
              <a:srgbClr val="FEFF00"/>
            </a:solidFill>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8261350" y="2181490"/>
            <a:ext cx="776246" cy="646331"/>
          </a:xfrm>
          <a:prstGeom prst="rect">
            <a:avLst/>
          </a:prstGeom>
          <a:noFill/>
        </p:spPr>
        <p:txBody>
          <a:bodyPr wrap="square" rtlCol="0">
            <a:spAutoFit/>
          </a:bodyPr>
          <a:lstStyle/>
          <a:p>
            <a:pPr algn="ctr"/>
            <a:r>
              <a:rPr lang="en-US" dirty="0">
                <a:solidFill>
                  <a:srgbClr val="FEFF00"/>
                </a:solidFill>
                <a:effectLst>
                  <a:glow rad="88900">
                    <a:srgbClr val="010000">
                      <a:alpha val="80000"/>
                    </a:srgbClr>
                  </a:glow>
                </a:effectLst>
              </a:rPr>
              <a:t>Upper town</a:t>
            </a:r>
          </a:p>
        </p:txBody>
      </p:sp>
      <p:sp>
        <p:nvSpPr>
          <p:cNvPr id="33" name="TextBox 32"/>
          <p:cNvSpPr txBox="1"/>
          <p:nvPr/>
        </p:nvSpPr>
        <p:spPr>
          <a:xfrm>
            <a:off x="1671265" y="3806226"/>
            <a:ext cx="1269291" cy="646331"/>
          </a:xfrm>
          <a:prstGeom prst="rect">
            <a:avLst/>
          </a:prstGeom>
          <a:noFill/>
        </p:spPr>
        <p:txBody>
          <a:bodyPr wrap="square" rtlCol="0">
            <a:spAutoFit/>
          </a:bodyPr>
          <a:lstStyle/>
          <a:p>
            <a:pPr algn="ctr"/>
            <a:r>
              <a:rPr lang="en-US" dirty="0">
                <a:solidFill>
                  <a:srgbClr val="FEFF00"/>
                </a:solidFill>
                <a:effectLst>
                  <a:glow rad="88900">
                    <a:srgbClr val="010000">
                      <a:alpha val="80000"/>
                    </a:srgbClr>
                  </a:glow>
                </a:effectLst>
              </a:rPr>
              <a:t>Arcadian Way</a:t>
            </a:r>
          </a:p>
        </p:txBody>
      </p:sp>
      <p:cxnSp>
        <p:nvCxnSpPr>
          <p:cNvPr id="34" name="Straight Arrow Connector 33"/>
          <p:cNvCxnSpPr/>
          <p:nvPr/>
        </p:nvCxnSpPr>
        <p:spPr>
          <a:xfrm flipH="1">
            <a:off x="152400" y="5058083"/>
            <a:ext cx="252582" cy="65922"/>
          </a:xfrm>
          <a:prstGeom prst="straightConnector1">
            <a:avLst/>
          </a:prstGeom>
          <a:ln w="25400">
            <a:solidFill>
              <a:srgbClr val="FEFF00"/>
            </a:solidFill>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914400" y="4194483"/>
            <a:ext cx="883156" cy="119575"/>
          </a:xfrm>
          <a:prstGeom prst="straightConnector1">
            <a:avLst/>
          </a:prstGeom>
          <a:ln w="25400">
            <a:solidFill>
              <a:srgbClr val="FEFF00"/>
            </a:solidFill>
            <a:prstDash val="sysDash"/>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2800856" y="4010102"/>
            <a:ext cx="703803" cy="92613"/>
          </a:xfrm>
          <a:prstGeom prst="straightConnector1">
            <a:avLst/>
          </a:prstGeom>
          <a:ln w="25400">
            <a:solidFill>
              <a:srgbClr val="FEFF00"/>
            </a:solidFill>
            <a:prstDash val="sysDash"/>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a:off x="404982" y="3008452"/>
            <a:ext cx="86265" cy="420548"/>
          </a:xfrm>
          <a:prstGeom prst="straightConnector1">
            <a:avLst/>
          </a:prstGeom>
          <a:ln w="25400">
            <a:solidFill>
              <a:srgbClr val="FEFF00"/>
            </a:solidFill>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8619436" y="2838877"/>
            <a:ext cx="439528" cy="0"/>
          </a:xfrm>
          <a:prstGeom prst="straightConnector1">
            <a:avLst/>
          </a:prstGeom>
          <a:ln w="25400">
            <a:solidFill>
              <a:srgbClr val="FEFF00"/>
            </a:solidFill>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8199120" y="3204730"/>
            <a:ext cx="845736" cy="646331"/>
          </a:xfrm>
          <a:prstGeom prst="rect">
            <a:avLst/>
          </a:prstGeom>
          <a:noFill/>
        </p:spPr>
        <p:txBody>
          <a:bodyPr wrap="square" rtlCol="0">
            <a:spAutoFit/>
          </a:bodyPr>
          <a:lstStyle/>
          <a:p>
            <a:pPr algn="ctr"/>
            <a:r>
              <a:rPr lang="en-US" dirty="0" err="1">
                <a:solidFill>
                  <a:srgbClr val="FEFF00"/>
                </a:solidFill>
                <a:effectLst>
                  <a:glow rad="88900">
                    <a:srgbClr val="010000">
                      <a:alpha val="80000"/>
                    </a:srgbClr>
                  </a:glow>
                </a:effectLst>
              </a:rPr>
              <a:t>Celsus</a:t>
            </a:r>
            <a:r>
              <a:rPr lang="en-US" dirty="0">
                <a:solidFill>
                  <a:srgbClr val="FEFF00"/>
                </a:solidFill>
                <a:effectLst>
                  <a:glow rad="88900">
                    <a:srgbClr val="010000">
                      <a:alpha val="80000"/>
                    </a:srgbClr>
                  </a:glow>
                </a:effectLst>
              </a:rPr>
              <a:t> Library</a:t>
            </a:r>
          </a:p>
        </p:txBody>
      </p:sp>
      <p:cxnSp>
        <p:nvCxnSpPr>
          <p:cNvPr id="40" name="Straight Arrow Connector 39"/>
          <p:cNvCxnSpPr/>
          <p:nvPr/>
        </p:nvCxnSpPr>
        <p:spPr>
          <a:xfrm>
            <a:off x="8626696" y="3862117"/>
            <a:ext cx="432268" cy="69803"/>
          </a:xfrm>
          <a:prstGeom prst="straightConnector1">
            <a:avLst/>
          </a:prstGeom>
          <a:ln w="25400">
            <a:solidFill>
              <a:srgbClr val="FEFF00"/>
            </a:solidFill>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9412B81B-2DCC-4276-9D8E-3BA2D33AF4EF}"/>
              </a:ext>
            </a:extLst>
          </p:cNvPr>
          <p:cNvSpPr txBox="1"/>
          <p:nvPr/>
        </p:nvSpPr>
        <p:spPr>
          <a:xfrm>
            <a:off x="7025091" y="3122735"/>
            <a:ext cx="875561" cy="646331"/>
          </a:xfrm>
          <a:prstGeom prst="rect">
            <a:avLst/>
          </a:prstGeom>
          <a:noFill/>
        </p:spPr>
        <p:txBody>
          <a:bodyPr wrap="square" rtlCol="0">
            <a:spAutoFit/>
          </a:bodyPr>
          <a:lstStyle/>
          <a:p>
            <a:pPr algn="ctr"/>
            <a:r>
              <a:rPr lang="en-US" dirty="0">
                <a:solidFill>
                  <a:srgbClr val="FEFF00"/>
                </a:solidFill>
                <a:effectLst>
                  <a:glow rad="88900">
                    <a:srgbClr val="010000">
                      <a:alpha val="80000"/>
                    </a:srgbClr>
                  </a:glow>
                </a:effectLst>
              </a:rPr>
              <a:t>Marble Road</a:t>
            </a:r>
          </a:p>
        </p:txBody>
      </p:sp>
      <p:cxnSp>
        <p:nvCxnSpPr>
          <p:cNvPr id="42" name="Straight Arrow Connector 41">
            <a:extLst>
              <a:ext uri="{FF2B5EF4-FFF2-40B4-BE49-F238E27FC236}">
                <a16:creationId xmlns:a16="http://schemas.microsoft.com/office/drawing/2014/main" id="{DDAD9188-78C3-43D1-9D44-60F94BDA1853}"/>
              </a:ext>
            </a:extLst>
          </p:cNvPr>
          <p:cNvCxnSpPr>
            <a:cxnSpLocks/>
          </p:cNvCxnSpPr>
          <p:nvPr/>
        </p:nvCxnSpPr>
        <p:spPr>
          <a:xfrm>
            <a:off x="7401484" y="3734164"/>
            <a:ext cx="0" cy="287314"/>
          </a:xfrm>
          <a:prstGeom prst="straightConnector1">
            <a:avLst/>
          </a:prstGeom>
          <a:ln w="25400">
            <a:solidFill>
              <a:srgbClr val="FEFF00"/>
            </a:solidFill>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14147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01" r="3000"/>
          <a:stretch/>
        </p:blipFill>
        <p:spPr bwMode="auto">
          <a:xfrm>
            <a:off x="0" y="1457325"/>
            <a:ext cx="9144000" cy="394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Model of Ephesus, proposed location of Paul’s imprisonment (from the west)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27257679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01" r="3000"/>
          <a:stretch/>
        </p:blipFill>
        <p:spPr bwMode="auto">
          <a:xfrm>
            <a:off x="0" y="1457325"/>
            <a:ext cx="9144000" cy="394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Model of Ephesus, proposed location of Paul’s imprisonment (from the west)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
        <p:nvSpPr>
          <p:cNvPr id="5" name="TextBox 4"/>
          <p:cNvSpPr txBox="1"/>
          <p:nvPr/>
        </p:nvSpPr>
        <p:spPr>
          <a:xfrm>
            <a:off x="0" y="2178996"/>
            <a:ext cx="1964988" cy="369332"/>
          </a:xfrm>
          <a:prstGeom prst="rect">
            <a:avLst/>
          </a:prstGeom>
          <a:noFill/>
        </p:spPr>
        <p:txBody>
          <a:bodyPr wrap="square" rtlCol="0">
            <a:spAutoFit/>
          </a:bodyPr>
          <a:lstStyle>
            <a:defPPr>
              <a:defRPr lang="en-US"/>
            </a:defPPr>
            <a:lvl1pPr algn="ctr">
              <a:defRPr>
                <a:solidFill>
                  <a:srgbClr val="FEFF00"/>
                </a:solidFill>
                <a:effectLst>
                  <a:glow rad="88900">
                    <a:srgbClr val="010000">
                      <a:alpha val="80000"/>
                    </a:srgbClr>
                  </a:glow>
                </a:effectLst>
              </a:defRPr>
            </a:lvl1pPr>
          </a:lstStyle>
          <a:p>
            <a:r>
              <a:rPr lang="en-US" dirty="0"/>
              <a:t>Temple of Artemis</a:t>
            </a:r>
          </a:p>
        </p:txBody>
      </p:sp>
      <p:sp>
        <p:nvSpPr>
          <p:cNvPr id="7" name="TextBox 6"/>
          <p:cNvSpPr txBox="1"/>
          <p:nvPr/>
        </p:nvSpPr>
        <p:spPr>
          <a:xfrm>
            <a:off x="4395415" y="1822188"/>
            <a:ext cx="982494" cy="646331"/>
          </a:xfrm>
          <a:prstGeom prst="rect">
            <a:avLst/>
          </a:prstGeom>
          <a:noFill/>
        </p:spPr>
        <p:txBody>
          <a:bodyPr wrap="square" rtlCol="0">
            <a:spAutoFit/>
          </a:bodyPr>
          <a:lstStyle>
            <a:defPPr>
              <a:defRPr lang="en-US"/>
            </a:defPPr>
            <a:lvl1pPr algn="ctr">
              <a:defRPr>
                <a:solidFill>
                  <a:srgbClr val="FEFF00"/>
                </a:solidFill>
                <a:effectLst>
                  <a:glow rad="88900">
                    <a:srgbClr val="010000">
                      <a:alpha val="80000"/>
                    </a:srgbClr>
                  </a:glow>
                </a:effectLst>
              </a:defRPr>
            </a:lvl1pPr>
          </a:lstStyle>
          <a:p>
            <a:r>
              <a:rPr lang="en-US" dirty="0"/>
              <a:t>Great Theater</a:t>
            </a:r>
          </a:p>
        </p:txBody>
      </p:sp>
      <p:sp>
        <p:nvSpPr>
          <p:cNvPr id="8" name="TextBox 7"/>
          <p:cNvSpPr txBox="1"/>
          <p:nvPr/>
        </p:nvSpPr>
        <p:spPr>
          <a:xfrm>
            <a:off x="1671265" y="1456128"/>
            <a:ext cx="1964988" cy="369332"/>
          </a:xfrm>
          <a:prstGeom prst="rect">
            <a:avLst/>
          </a:prstGeom>
          <a:noFill/>
        </p:spPr>
        <p:txBody>
          <a:bodyPr wrap="square" rtlCol="0">
            <a:spAutoFit/>
          </a:bodyPr>
          <a:lstStyle/>
          <a:p>
            <a:pPr algn="ctr"/>
            <a:r>
              <a:rPr lang="en-US" dirty="0">
                <a:solidFill>
                  <a:srgbClr val="FEFF00"/>
                </a:solidFill>
                <a:effectLst>
                  <a:glow rad="88900">
                    <a:srgbClr val="010000">
                      <a:alpha val="80000"/>
                    </a:srgbClr>
                  </a:glow>
                </a:effectLst>
              </a:rPr>
              <a:t>Hippodrome</a:t>
            </a:r>
          </a:p>
        </p:txBody>
      </p:sp>
      <p:sp>
        <p:nvSpPr>
          <p:cNvPr id="9" name="TextBox 8"/>
          <p:cNvSpPr txBox="1"/>
          <p:nvPr/>
        </p:nvSpPr>
        <p:spPr>
          <a:xfrm>
            <a:off x="6004193" y="3647885"/>
            <a:ext cx="1530716" cy="646331"/>
          </a:xfrm>
          <a:prstGeom prst="rect">
            <a:avLst/>
          </a:prstGeom>
          <a:noFill/>
        </p:spPr>
        <p:txBody>
          <a:bodyPr wrap="square" rtlCol="0">
            <a:spAutoFit/>
          </a:bodyPr>
          <a:lstStyle>
            <a:defPPr>
              <a:defRPr lang="en-US"/>
            </a:defPPr>
            <a:lvl1pPr algn="ctr">
              <a:defRPr>
                <a:solidFill>
                  <a:srgbClr val="FEFF00"/>
                </a:solidFill>
                <a:effectLst>
                  <a:glow rad="88900">
                    <a:srgbClr val="010000">
                      <a:alpha val="80000"/>
                    </a:srgbClr>
                  </a:glow>
                </a:effectLst>
              </a:defRPr>
            </a:lvl1pPr>
          </a:lstStyle>
          <a:p>
            <a:r>
              <a:rPr lang="en-US" dirty="0"/>
              <a:t>Commercial Agora</a:t>
            </a:r>
          </a:p>
        </p:txBody>
      </p:sp>
      <p:sp>
        <p:nvSpPr>
          <p:cNvPr id="10" name="TextBox 9"/>
          <p:cNvSpPr txBox="1"/>
          <p:nvPr/>
        </p:nvSpPr>
        <p:spPr>
          <a:xfrm>
            <a:off x="0" y="4712646"/>
            <a:ext cx="982494" cy="369332"/>
          </a:xfrm>
          <a:prstGeom prst="rect">
            <a:avLst/>
          </a:prstGeom>
          <a:noFill/>
        </p:spPr>
        <p:txBody>
          <a:bodyPr wrap="square" rtlCol="0">
            <a:spAutoFit/>
          </a:bodyPr>
          <a:lstStyle>
            <a:defPPr>
              <a:defRPr lang="en-US"/>
            </a:defPPr>
            <a:lvl1pPr algn="ctr">
              <a:defRPr>
                <a:solidFill>
                  <a:srgbClr val="FEFF00"/>
                </a:solidFill>
                <a:effectLst>
                  <a:glow rad="88900">
                    <a:srgbClr val="010000">
                      <a:alpha val="80000"/>
                    </a:srgbClr>
                  </a:glow>
                </a:effectLst>
              </a:defRPr>
            </a:lvl1pPr>
          </a:lstStyle>
          <a:p>
            <a:r>
              <a:rPr lang="en-US" dirty="0"/>
              <a:t>Harbor</a:t>
            </a:r>
          </a:p>
        </p:txBody>
      </p:sp>
      <p:sp>
        <p:nvSpPr>
          <p:cNvPr id="11" name="TextBox 10"/>
          <p:cNvSpPr txBox="1"/>
          <p:nvPr/>
        </p:nvSpPr>
        <p:spPr>
          <a:xfrm>
            <a:off x="1304131" y="2928468"/>
            <a:ext cx="1392761" cy="646331"/>
          </a:xfrm>
          <a:prstGeom prst="rect">
            <a:avLst/>
          </a:prstGeom>
          <a:noFill/>
        </p:spPr>
        <p:txBody>
          <a:bodyPr wrap="square" rtlCol="0">
            <a:spAutoFit/>
          </a:bodyPr>
          <a:lstStyle>
            <a:defPPr>
              <a:defRPr lang="en-US"/>
            </a:defPPr>
            <a:lvl1pPr algn="ctr">
              <a:defRPr>
                <a:solidFill>
                  <a:srgbClr val="FEFF00"/>
                </a:solidFill>
                <a:effectLst>
                  <a:glow rad="88900">
                    <a:srgbClr val="010000">
                      <a:alpha val="80000"/>
                    </a:srgbClr>
                  </a:glow>
                </a:effectLst>
              </a:defRPr>
            </a:lvl1pPr>
          </a:lstStyle>
          <a:p>
            <a:r>
              <a:rPr lang="en-US" dirty="0"/>
              <a:t>Harbor Gymnasium</a:t>
            </a:r>
          </a:p>
        </p:txBody>
      </p:sp>
      <p:cxnSp>
        <p:nvCxnSpPr>
          <p:cNvPr id="12" name="Straight Arrow Connector 11"/>
          <p:cNvCxnSpPr/>
          <p:nvPr/>
        </p:nvCxnSpPr>
        <p:spPr>
          <a:xfrm>
            <a:off x="2653759" y="1825460"/>
            <a:ext cx="86266" cy="263690"/>
          </a:xfrm>
          <a:prstGeom prst="straightConnector1">
            <a:avLst/>
          </a:prstGeom>
          <a:ln w="25400">
            <a:solidFill>
              <a:srgbClr val="FEFF00"/>
            </a:solidFill>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781654" y="3272142"/>
            <a:ext cx="1269291" cy="646331"/>
          </a:xfrm>
          <a:prstGeom prst="rect">
            <a:avLst/>
          </a:prstGeom>
          <a:noFill/>
        </p:spPr>
        <p:txBody>
          <a:bodyPr wrap="square" rtlCol="0">
            <a:spAutoFit/>
          </a:bodyPr>
          <a:lstStyle>
            <a:defPPr>
              <a:defRPr lang="en-US"/>
            </a:defPPr>
            <a:lvl1pPr algn="ctr">
              <a:defRPr>
                <a:solidFill>
                  <a:srgbClr val="FEFF00"/>
                </a:solidFill>
                <a:effectLst>
                  <a:glow rad="88900">
                    <a:srgbClr val="010000">
                      <a:alpha val="80000"/>
                    </a:srgbClr>
                  </a:glow>
                </a:effectLst>
              </a:defRPr>
            </a:lvl1pPr>
          </a:lstStyle>
          <a:p>
            <a:r>
              <a:rPr lang="en-US" dirty="0"/>
              <a:t>Arcadian Way</a:t>
            </a:r>
          </a:p>
        </p:txBody>
      </p:sp>
      <p:cxnSp>
        <p:nvCxnSpPr>
          <p:cNvPr id="18" name="Straight Arrow Connector 17">
            <a:extLst>
              <a:ext uri="{FF2B5EF4-FFF2-40B4-BE49-F238E27FC236}">
                <a16:creationId xmlns:a16="http://schemas.microsoft.com/office/drawing/2014/main" id="{34C720CD-9B62-40F4-8EAE-8B05A5541D0D}"/>
              </a:ext>
            </a:extLst>
          </p:cNvPr>
          <p:cNvCxnSpPr>
            <a:cxnSpLocks/>
          </p:cNvCxnSpPr>
          <p:nvPr/>
        </p:nvCxnSpPr>
        <p:spPr>
          <a:xfrm flipH="1" flipV="1">
            <a:off x="5797550" y="3560845"/>
            <a:ext cx="206643" cy="173873"/>
          </a:xfrm>
          <a:prstGeom prst="straightConnector1">
            <a:avLst/>
          </a:prstGeom>
          <a:ln w="25400">
            <a:solidFill>
              <a:srgbClr val="FEFF00"/>
            </a:solidFill>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6CB128E0-91F9-47B9-8263-ED139922FB63}"/>
              </a:ext>
            </a:extLst>
          </p:cNvPr>
          <p:cNvSpPr txBox="1"/>
          <p:nvPr/>
        </p:nvSpPr>
        <p:spPr>
          <a:xfrm>
            <a:off x="7730026" y="2011569"/>
            <a:ext cx="1269291" cy="369332"/>
          </a:xfrm>
          <a:prstGeom prst="rect">
            <a:avLst/>
          </a:prstGeom>
          <a:noFill/>
        </p:spPr>
        <p:txBody>
          <a:bodyPr wrap="square" rtlCol="0">
            <a:spAutoFit/>
          </a:bodyPr>
          <a:lstStyle>
            <a:defPPr>
              <a:defRPr lang="en-US"/>
            </a:defPPr>
            <a:lvl1pPr algn="ctr">
              <a:defRPr>
                <a:solidFill>
                  <a:srgbClr val="FEFF00"/>
                </a:solidFill>
                <a:effectLst>
                  <a:glow rad="88900">
                    <a:srgbClr val="010000">
                      <a:alpha val="80000"/>
                    </a:srgbClr>
                  </a:glow>
                </a:effectLst>
              </a:defRPr>
            </a:lvl1pPr>
          </a:lstStyle>
          <a:p>
            <a:r>
              <a:rPr lang="en-US" dirty="0"/>
              <a:t>Civic Agora</a:t>
            </a:r>
          </a:p>
        </p:txBody>
      </p:sp>
      <p:cxnSp>
        <p:nvCxnSpPr>
          <p:cNvPr id="20" name="Straight Arrow Connector 19">
            <a:extLst>
              <a:ext uri="{FF2B5EF4-FFF2-40B4-BE49-F238E27FC236}">
                <a16:creationId xmlns:a16="http://schemas.microsoft.com/office/drawing/2014/main" id="{61C0E5AB-0C48-42EE-A312-836FE5697695}"/>
              </a:ext>
            </a:extLst>
          </p:cNvPr>
          <p:cNvCxnSpPr>
            <a:cxnSpLocks/>
          </p:cNvCxnSpPr>
          <p:nvPr/>
        </p:nvCxnSpPr>
        <p:spPr>
          <a:xfrm flipH="1">
            <a:off x="8364671" y="2380384"/>
            <a:ext cx="1" cy="252647"/>
          </a:xfrm>
          <a:prstGeom prst="straightConnector1">
            <a:avLst/>
          </a:prstGeom>
          <a:ln w="25400">
            <a:solidFill>
              <a:srgbClr val="FEFF00"/>
            </a:solidFill>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3C48E0D-0EEC-4DEB-B50B-373ADE798DD3}"/>
              </a:ext>
            </a:extLst>
          </p:cNvPr>
          <p:cNvSpPr txBox="1"/>
          <p:nvPr/>
        </p:nvSpPr>
        <p:spPr>
          <a:xfrm>
            <a:off x="5266225" y="2554493"/>
            <a:ext cx="1269291" cy="338554"/>
          </a:xfrm>
          <a:prstGeom prst="rect">
            <a:avLst/>
          </a:prstGeom>
          <a:noFill/>
        </p:spPr>
        <p:txBody>
          <a:bodyPr wrap="square" rtlCol="0">
            <a:spAutoFit/>
          </a:bodyPr>
          <a:lstStyle>
            <a:defPPr>
              <a:defRPr lang="en-US"/>
            </a:defPPr>
            <a:lvl1pPr algn="ctr">
              <a:defRPr>
                <a:solidFill>
                  <a:srgbClr val="FEFF00"/>
                </a:solidFill>
                <a:effectLst>
                  <a:glow rad="88900">
                    <a:srgbClr val="010000">
                      <a:alpha val="80000"/>
                    </a:srgbClr>
                  </a:glow>
                </a:effectLst>
              </a:defRPr>
            </a:lvl1pPr>
          </a:lstStyle>
          <a:p>
            <a:r>
              <a:rPr lang="en-US" sz="1600" dirty="0"/>
              <a:t>Marble Road</a:t>
            </a:r>
          </a:p>
        </p:txBody>
      </p:sp>
      <p:cxnSp>
        <p:nvCxnSpPr>
          <p:cNvPr id="24" name="Straight Arrow Connector 23">
            <a:extLst>
              <a:ext uri="{FF2B5EF4-FFF2-40B4-BE49-F238E27FC236}">
                <a16:creationId xmlns:a16="http://schemas.microsoft.com/office/drawing/2014/main" id="{04680223-B8AC-41D0-AD4D-2ED508C61DE5}"/>
              </a:ext>
            </a:extLst>
          </p:cNvPr>
          <p:cNvCxnSpPr>
            <a:cxnSpLocks/>
          </p:cNvCxnSpPr>
          <p:nvPr/>
        </p:nvCxnSpPr>
        <p:spPr>
          <a:xfrm flipH="1">
            <a:off x="5900869" y="2849133"/>
            <a:ext cx="1" cy="204366"/>
          </a:xfrm>
          <a:prstGeom prst="straightConnector1">
            <a:avLst/>
          </a:prstGeom>
          <a:ln w="25400">
            <a:solidFill>
              <a:srgbClr val="FEFF00"/>
            </a:solidFill>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78749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4142346-2EF3-4B95-8C86-03C59DBF11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3" name="Text Placeholder 2"/>
          <p:cNvSpPr>
            <a:spLocks noGrp="1"/>
          </p:cNvSpPr>
          <p:nvPr>
            <p:ph type="body" sz="quarter" idx="10"/>
          </p:nvPr>
        </p:nvSpPr>
        <p:spPr/>
        <p:txBody>
          <a:bodyPr/>
          <a:lstStyle/>
          <a:p>
            <a:r>
              <a:rPr lang="en-US" dirty="0"/>
              <a:t>Caesarea, location of one of Paul’s imprisonment (aerial view from the west)</a:t>
            </a:r>
          </a:p>
        </p:txBody>
      </p:sp>
      <p:sp>
        <p:nvSpPr>
          <p:cNvPr id="4" name="Text Placeholder 3"/>
          <p:cNvSpPr>
            <a:spLocks noGrp="1"/>
          </p:cNvSpPr>
          <p:nvPr>
            <p:ph type="body" sz="quarter" idx="12"/>
          </p:nvPr>
        </p:nvSpPr>
        <p:spPr/>
        <p:txBody>
          <a:bodyPr/>
          <a:lstStyle/>
          <a:p>
            <a:r>
              <a:rPr lang="en-US" dirty="0"/>
              <a:t>1:7</a:t>
            </a:r>
          </a:p>
        </p:txBody>
      </p:sp>
      <p:sp>
        <p:nvSpPr>
          <p:cNvPr id="2" name="Title 1"/>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139526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53C29C-A45D-441B-AD30-2D7CA2F572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6" name="Text Box 16"/>
          <p:cNvSpPr txBox="1">
            <a:spLocks noChangeArrowheads="1"/>
          </p:cNvSpPr>
          <p:nvPr/>
        </p:nvSpPr>
        <p:spPr bwMode="auto">
          <a:xfrm>
            <a:off x="1956991" y="3766903"/>
            <a:ext cx="1956689"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Herodian harbor</a:t>
            </a:r>
          </a:p>
        </p:txBody>
      </p:sp>
      <p:sp>
        <p:nvSpPr>
          <p:cNvPr id="7" name="Line 9"/>
          <p:cNvSpPr>
            <a:spLocks noChangeShapeType="1"/>
          </p:cNvSpPr>
          <p:nvPr/>
        </p:nvSpPr>
        <p:spPr bwMode="auto">
          <a:xfrm flipV="1">
            <a:off x="3962400" y="4362510"/>
            <a:ext cx="380999" cy="12192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a:latin typeface="Calibri" pitchFamily="34" charset="0"/>
            </a:endParaRPr>
          </a:p>
        </p:txBody>
      </p:sp>
      <p:sp>
        <p:nvSpPr>
          <p:cNvPr id="8" name="Text Box 16"/>
          <p:cNvSpPr txBox="1">
            <a:spLocks noChangeArrowheads="1"/>
          </p:cNvSpPr>
          <p:nvPr/>
        </p:nvSpPr>
        <p:spPr bwMode="auto">
          <a:xfrm>
            <a:off x="6981383" y="3197424"/>
            <a:ext cx="2163990" cy="707886"/>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Herod’s</a:t>
            </a:r>
          </a:p>
          <a:p>
            <a:r>
              <a:rPr lang="en-US" dirty="0"/>
              <a:t>Promontory Palace</a:t>
            </a:r>
          </a:p>
        </p:txBody>
      </p:sp>
      <p:sp>
        <p:nvSpPr>
          <p:cNvPr id="9" name="Line 9"/>
          <p:cNvSpPr>
            <a:spLocks noChangeShapeType="1"/>
          </p:cNvSpPr>
          <p:nvPr/>
        </p:nvSpPr>
        <p:spPr bwMode="auto">
          <a:xfrm flipH="1" flipV="1">
            <a:off x="7848599" y="2914710"/>
            <a:ext cx="152401" cy="3810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a:latin typeface="Calibri" pitchFamily="34" charset="0"/>
            </a:endParaRPr>
          </a:p>
        </p:txBody>
      </p:sp>
      <p:sp>
        <p:nvSpPr>
          <p:cNvPr id="10" name="Text Box 16"/>
          <p:cNvSpPr txBox="1">
            <a:spLocks noChangeArrowheads="1"/>
          </p:cNvSpPr>
          <p:nvPr/>
        </p:nvSpPr>
        <p:spPr bwMode="auto">
          <a:xfrm>
            <a:off x="2893140" y="5483424"/>
            <a:ext cx="2395720" cy="707886"/>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Herodian breakwater</a:t>
            </a:r>
          </a:p>
          <a:p>
            <a:r>
              <a:rPr lang="en-US" dirty="0"/>
              <a:t>(submerged)</a:t>
            </a:r>
          </a:p>
        </p:txBody>
      </p:sp>
      <p:sp>
        <p:nvSpPr>
          <p:cNvPr id="11" name="Line 9"/>
          <p:cNvSpPr>
            <a:spLocks noChangeShapeType="1"/>
          </p:cNvSpPr>
          <p:nvPr/>
        </p:nvSpPr>
        <p:spPr bwMode="auto">
          <a:xfrm flipH="1" flipV="1">
            <a:off x="3276599" y="4819710"/>
            <a:ext cx="685801" cy="7620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a:latin typeface="Calibri" pitchFamily="34" charset="0"/>
            </a:endParaRPr>
          </a:p>
        </p:txBody>
      </p:sp>
      <p:sp>
        <p:nvSpPr>
          <p:cNvPr id="12" name="Text Box 16"/>
          <p:cNvSpPr txBox="1">
            <a:spLocks noChangeArrowheads="1"/>
          </p:cNvSpPr>
          <p:nvPr/>
        </p:nvSpPr>
        <p:spPr bwMode="auto">
          <a:xfrm>
            <a:off x="4875998" y="3273624"/>
            <a:ext cx="1122423" cy="707886"/>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a:t>Crusader</a:t>
            </a:r>
          </a:p>
          <a:p>
            <a:r>
              <a:rPr lang="en-US"/>
              <a:t>castle</a:t>
            </a:r>
          </a:p>
        </p:txBody>
      </p:sp>
      <p:sp>
        <p:nvSpPr>
          <p:cNvPr id="13" name="Line 9"/>
          <p:cNvSpPr>
            <a:spLocks noChangeShapeType="1"/>
          </p:cNvSpPr>
          <p:nvPr/>
        </p:nvSpPr>
        <p:spPr bwMode="auto">
          <a:xfrm flipH="1" flipV="1">
            <a:off x="4190999" y="3143310"/>
            <a:ext cx="685800" cy="3048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a:latin typeface="Calibri" pitchFamily="34" charset="0"/>
            </a:endParaRPr>
          </a:p>
        </p:txBody>
      </p:sp>
      <p:sp>
        <p:nvSpPr>
          <p:cNvPr id="14" name="Line 9"/>
          <p:cNvSpPr>
            <a:spLocks noChangeShapeType="1"/>
          </p:cNvSpPr>
          <p:nvPr/>
        </p:nvSpPr>
        <p:spPr bwMode="auto">
          <a:xfrm flipH="1">
            <a:off x="7315199" y="1924110"/>
            <a:ext cx="45719" cy="3810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a:latin typeface="Calibri" pitchFamily="34" charset="0"/>
            </a:endParaRPr>
          </a:p>
        </p:txBody>
      </p:sp>
      <p:sp>
        <p:nvSpPr>
          <p:cNvPr id="15" name="Text Box 16"/>
          <p:cNvSpPr txBox="1">
            <a:spLocks noChangeArrowheads="1"/>
          </p:cNvSpPr>
          <p:nvPr/>
        </p:nvSpPr>
        <p:spPr bwMode="auto">
          <a:xfrm>
            <a:off x="6818293" y="1524000"/>
            <a:ext cx="1030306"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theater</a:t>
            </a:r>
          </a:p>
        </p:txBody>
      </p:sp>
      <p:sp>
        <p:nvSpPr>
          <p:cNvPr id="16" name="Line 9"/>
          <p:cNvSpPr>
            <a:spLocks noChangeShapeType="1"/>
          </p:cNvSpPr>
          <p:nvPr/>
        </p:nvSpPr>
        <p:spPr bwMode="auto">
          <a:xfrm>
            <a:off x="6096000" y="2076510"/>
            <a:ext cx="304800" cy="5334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a:latin typeface="Calibri" pitchFamily="34" charset="0"/>
            </a:endParaRPr>
          </a:p>
        </p:txBody>
      </p:sp>
      <p:sp>
        <p:nvSpPr>
          <p:cNvPr id="17" name="Text Box 16"/>
          <p:cNvSpPr txBox="1">
            <a:spLocks noChangeArrowheads="1"/>
          </p:cNvSpPr>
          <p:nvPr/>
        </p:nvSpPr>
        <p:spPr bwMode="auto">
          <a:xfrm>
            <a:off x="5310898" y="1676400"/>
            <a:ext cx="1470980"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hippodrome</a:t>
            </a:r>
          </a:p>
        </p:txBody>
      </p:sp>
      <p:sp>
        <p:nvSpPr>
          <p:cNvPr id="18" name="Line 9"/>
          <p:cNvSpPr>
            <a:spLocks noChangeShapeType="1"/>
          </p:cNvSpPr>
          <p:nvPr/>
        </p:nvSpPr>
        <p:spPr bwMode="auto">
          <a:xfrm>
            <a:off x="3048000" y="1009710"/>
            <a:ext cx="304800" cy="5334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a:latin typeface="Calibri" pitchFamily="34" charset="0"/>
            </a:endParaRPr>
          </a:p>
        </p:txBody>
      </p:sp>
      <p:sp>
        <p:nvSpPr>
          <p:cNvPr id="19" name="Text Box 16"/>
          <p:cNvSpPr txBox="1">
            <a:spLocks noChangeArrowheads="1"/>
          </p:cNvSpPr>
          <p:nvPr/>
        </p:nvSpPr>
        <p:spPr bwMode="auto">
          <a:xfrm>
            <a:off x="2057323" y="609600"/>
            <a:ext cx="1470980" cy="400110"/>
          </a:xfrm>
          <a:prstGeom prst="rect">
            <a:avLst/>
          </a:prstGeom>
          <a:noFill/>
          <a:ln w="9525">
            <a:noFill/>
            <a:miter lim="800000"/>
            <a:headEnd/>
            <a:tailEnd/>
          </a:ln>
          <a:effectLst/>
        </p:spPr>
        <p:txBody>
          <a:bodyPr wrap="none">
            <a:spAutoFit/>
          </a:bodyPr>
          <a:lstStyle/>
          <a:p>
            <a:pPr algn="ctr">
              <a:defRPr/>
            </a:pPr>
            <a:r>
              <a:rPr lang="en-US" sz="2000" dirty="0">
                <a:solidFill>
                  <a:srgbClr val="FEFFFF"/>
                </a:solidFill>
                <a:effectLst>
                  <a:glow rad="76200">
                    <a:srgbClr val="010000">
                      <a:alpha val="60000"/>
                    </a:srgbClr>
                  </a:glow>
                </a:effectLst>
                <a:latin typeface="Calibri" pitchFamily="34" charset="0"/>
                <a:cs typeface="Calibri" pitchFamily="34" charset="0"/>
              </a:rPr>
              <a:t>hippodrome</a:t>
            </a:r>
          </a:p>
        </p:txBody>
      </p:sp>
      <p:sp>
        <p:nvSpPr>
          <p:cNvPr id="20" name="Line 9"/>
          <p:cNvSpPr>
            <a:spLocks noChangeShapeType="1"/>
          </p:cNvSpPr>
          <p:nvPr/>
        </p:nvSpPr>
        <p:spPr bwMode="auto">
          <a:xfrm>
            <a:off x="4876800" y="1924110"/>
            <a:ext cx="381000" cy="6096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a:latin typeface="Calibri" pitchFamily="34" charset="0"/>
            </a:endParaRPr>
          </a:p>
        </p:txBody>
      </p:sp>
      <p:sp>
        <p:nvSpPr>
          <p:cNvPr id="21" name="Text Box 16"/>
          <p:cNvSpPr txBox="1">
            <a:spLocks noChangeArrowheads="1"/>
          </p:cNvSpPr>
          <p:nvPr/>
        </p:nvSpPr>
        <p:spPr bwMode="auto">
          <a:xfrm>
            <a:off x="3961633" y="1216224"/>
            <a:ext cx="1294777" cy="707886"/>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Byzantine</a:t>
            </a:r>
          </a:p>
          <a:p>
            <a:r>
              <a:rPr lang="en-US" dirty="0"/>
              <a:t>bathhouse</a:t>
            </a:r>
          </a:p>
        </p:txBody>
      </p:sp>
      <p:sp>
        <p:nvSpPr>
          <p:cNvPr id="22" name="Line 9"/>
          <p:cNvSpPr>
            <a:spLocks noChangeShapeType="1"/>
          </p:cNvSpPr>
          <p:nvPr/>
        </p:nvSpPr>
        <p:spPr bwMode="auto">
          <a:xfrm>
            <a:off x="3276600" y="2152710"/>
            <a:ext cx="457200" cy="3048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a:latin typeface="Calibri" pitchFamily="34" charset="0"/>
            </a:endParaRPr>
          </a:p>
        </p:txBody>
      </p:sp>
      <p:sp>
        <p:nvSpPr>
          <p:cNvPr id="23" name="Text Box 16"/>
          <p:cNvSpPr txBox="1">
            <a:spLocks noChangeArrowheads="1"/>
          </p:cNvSpPr>
          <p:nvPr/>
        </p:nvSpPr>
        <p:spPr bwMode="auto">
          <a:xfrm>
            <a:off x="2345919" y="1828800"/>
            <a:ext cx="954108"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temple</a:t>
            </a:r>
          </a:p>
        </p:txBody>
      </p:sp>
      <p:sp>
        <p:nvSpPr>
          <p:cNvPr id="24" name="Text Box 16"/>
          <p:cNvSpPr txBox="1">
            <a:spLocks noChangeArrowheads="1"/>
          </p:cNvSpPr>
          <p:nvPr/>
        </p:nvSpPr>
        <p:spPr bwMode="auto">
          <a:xfrm>
            <a:off x="-1595" y="4721424"/>
            <a:ext cx="1111586" cy="707886"/>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harbor</a:t>
            </a:r>
          </a:p>
          <a:p>
            <a:r>
              <a:rPr lang="en-US" dirty="0"/>
              <a:t>entrance</a:t>
            </a:r>
          </a:p>
        </p:txBody>
      </p:sp>
      <p:sp>
        <p:nvSpPr>
          <p:cNvPr id="25" name="Line 9"/>
          <p:cNvSpPr>
            <a:spLocks noChangeShapeType="1"/>
          </p:cNvSpPr>
          <p:nvPr/>
        </p:nvSpPr>
        <p:spPr bwMode="auto">
          <a:xfrm flipV="1">
            <a:off x="685800" y="4514910"/>
            <a:ext cx="380999" cy="3048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pPr>
              <a:defRPr/>
            </a:pPr>
            <a:endParaRPr lang="en-US">
              <a:latin typeface="Calibri" pitchFamily="34" charset="0"/>
            </a:endParaRPr>
          </a:p>
        </p:txBody>
      </p:sp>
      <p:sp>
        <p:nvSpPr>
          <p:cNvPr id="26" name="Title 1">
            <a:extLst>
              <a:ext uri="{FF2B5EF4-FFF2-40B4-BE49-F238E27FC236}">
                <a16:creationId xmlns:a16="http://schemas.microsoft.com/office/drawing/2014/main" id="{9228AA3E-DE07-AE4B-AD09-335AC23557B5}"/>
              </a:ext>
            </a:extLst>
          </p:cNvPr>
          <p:cNvSpPr txBox="1">
            <a:spLocks/>
          </p:cNvSpPr>
          <p:nvPr/>
        </p:nvSpPr>
        <p:spPr>
          <a:xfrm>
            <a:off x="0" y="0"/>
            <a:ext cx="9144000" cy="365760"/>
          </a:xfrm>
          <a:prstGeom prst="rect">
            <a:avLst/>
          </a:prstGeom>
          <a:solidFill>
            <a:schemeClr val="bg1"/>
          </a:solidFill>
        </p:spPr>
        <p:txBody>
          <a:bodyPr vert="horz" lIns="91440" tIns="45720" rIns="91440" bIns="45720" rtlCol="0" anchor="t" anchorCtr="0">
            <a:spAutoFit/>
          </a:bodyPr>
          <a:lstStyle>
            <a:lvl1pPr marL="0" algn="l" defTabSz="914400" rtl="0" eaLnBrk="1" fontAlgn="base" latinLnBrk="0" hangingPunct="1">
              <a:spcBef>
                <a:spcPct val="0"/>
              </a:spcBef>
              <a:spcAft>
                <a:spcPct val="0"/>
              </a:spcAft>
              <a:buNone/>
              <a:defRPr lang="en-US" sz="1800" i="1" kern="1200" dirty="0">
                <a:solidFill>
                  <a:schemeClr val="tx1"/>
                </a:solidFill>
                <a:effectLst>
                  <a:glow rad="76200">
                    <a:schemeClr val="bg1">
                      <a:alpha val="60000"/>
                    </a:schemeClr>
                  </a:glow>
                </a:effectLst>
                <a:latin typeface="Calibri" pitchFamily="34" charset="0"/>
                <a:ea typeface="+mn-ea"/>
                <a:cs typeface="Calibri" pitchFamily="34" charset="0"/>
              </a:defRPr>
            </a:lvl1pPr>
          </a:lstStyle>
          <a:p>
            <a:pPr>
              <a:defRPr/>
            </a:pPr>
            <a:r>
              <a:rPr lang="en-US" dirty="0"/>
              <a:t>In my imprisonment</a:t>
            </a:r>
          </a:p>
        </p:txBody>
      </p:sp>
      <p:sp>
        <p:nvSpPr>
          <p:cNvPr id="28" name="Text Placeholder 1">
            <a:extLst>
              <a:ext uri="{FF2B5EF4-FFF2-40B4-BE49-F238E27FC236}">
                <a16:creationId xmlns:a16="http://schemas.microsoft.com/office/drawing/2014/main" id="{10240DF9-92A1-7F4D-905F-9F3E304A4736}"/>
              </a:ext>
            </a:extLst>
          </p:cNvPr>
          <p:cNvSpPr txBox="1">
            <a:spLocks/>
          </p:cNvSpPr>
          <p:nvPr/>
        </p:nvSpPr>
        <p:spPr>
          <a:xfrm>
            <a:off x="0" y="6519446"/>
            <a:ext cx="8074152" cy="338554"/>
          </a:xfrm>
          <a:prstGeom prst="rect">
            <a:avLst/>
          </a:prstGeom>
          <a:ln/>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latin typeface="Calibri" pitchFamily="34" charset="0"/>
              </a:rPr>
              <a:t>Caesarea (aerial view from the west)</a:t>
            </a:r>
          </a:p>
        </p:txBody>
      </p:sp>
      <p:sp>
        <p:nvSpPr>
          <p:cNvPr id="29" name="Text Placeholder 2">
            <a:extLst>
              <a:ext uri="{FF2B5EF4-FFF2-40B4-BE49-F238E27FC236}">
                <a16:creationId xmlns:a16="http://schemas.microsoft.com/office/drawing/2014/main" id="{6D023B8C-C154-454A-A7F8-CC2CAB63077A}"/>
              </a:ext>
            </a:extLst>
          </p:cNvPr>
          <p:cNvSpPr txBox="1">
            <a:spLocks/>
          </p:cNvSpPr>
          <p:nvPr/>
        </p:nvSpPr>
        <p:spPr>
          <a:xfrm>
            <a:off x="8074152" y="6519672"/>
            <a:ext cx="1069848" cy="338328"/>
          </a:xfrm>
          <a:prstGeom prst="rect">
            <a:avLst/>
          </a:prstGeom>
          <a:ln/>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mj-lt"/>
              <a:buNone/>
            </a:pPr>
            <a:r>
              <a:rPr lang="en-US" sz="1600" kern="0" dirty="0"/>
              <a:t>1:7</a:t>
            </a:r>
            <a:endParaRPr lang="en-US" sz="1600" dirty="0"/>
          </a:p>
        </p:txBody>
      </p:sp>
      <p:sp>
        <p:nvSpPr>
          <p:cNvPr id="30" name="Text Placeholder 29">
            <a:extLst>
              <a:ext uri="{FF2B5EF4-FFF2-40B4-BE49-F238E27FC236}">
                <a16:creationId xmlns:a16="http://schemas.microsoft.com/office/drawing/2014/main" id="{1ABD0952-9564-4710-A0B9-205FE804FE69}"/>
              </a:ext>
            </a:extLst>
          </p:cNvPr>
          <p:cNvSpPr>
            <a:spLocks noGrp="1"/>
          </p:cNvSpPr>
          <p:nvPr>
            <p:ph type="body" sz="quarter" idx="10"/>
          </p:nvPr>
        </p:nvSpPr>
        <p:spPr/>
        <p:txBody>
          <a:bodyPr/>
          <a:lstStyle/>
          <a:p>
            <a:r>
              <a:rPr lang="en-US" dirty="0"/>
              <a:t>Caesarea, location of one of Paul’s imprisonment (aerial view from the west)</a:t>
            </a:r>
          </a:p>
        </p:txBody>
      </p:sp>
      <p:sp>
        <p:nvSpPr>
          <p:cNvPr id="31" name="Text Placeholder 30">
            <a:extLst>
              <a:ext uri="{FF2B5EF4-FFF2-40B4-BE49-F238E27FC236}">
                <a16:creationId xmlns:a16="http://schemas.microsoft.com/office/drawing/2014/main" id="{7C5CB52C-1557-41B6-8E9B-70BE17CEFC64}"/>
              </a:ext>
            </a:extLst>
          </p:cNvPr>
          <p:cNvSpPr>
            <a:spLocks noGrp="1"/>
          </p:cNvSpPr>
          <p:nvPr>
            <p:ph type="body" sz="quarter" idx="12"/>
          </p:nvPr>
        </p:nvSpPr>
        <p:spPr/>
        <p:txBody>
          <a:bodyPr/>
          <a:lstStyle/>
          <a:p>
            <a:r>
              <a:rPr lang="en-US" dirty="0"/>
              <a:t>1:7</a:t>
            </a:r>
          </a:p>
        </p:txBody>
      </p:sp>
      <p:sp>
        <p:nvSpPr>
          <p:cNvPr id="27" name="Title 26">
            <a:extLst>
              <a:ext uri="{FF2B5EF4-FFF2-40B4-BE49-F238E27FC236}">
                <a16:creationId xmlns:a16="http://schemas.microsoft.com/office/drawing/2014/main" id="{66C3939A-2EE6-4807-B959-BCAB2C86F5F6}"/>
              </a:ext>
            </a:extLst>
          </p:cNvPr>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3711079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Ancient city of Philippi (from the north)</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Paul and Timothy, slaves of Christ Jesus, to all the saints in Christ Jesus who are at Philippi</a:t>
            </a:r>
          </a:p>
        </p:txBody>
      </p:sp>
    </p:spTree>
    <p:extLst>
      <p:ext uri="{BB962C8B-B14F-4D97-AF65-F5344CB8AC3E}">
        <p14:creationId xmlns:p14="http://schemas.microsoft.com/office/powerpoint/2010/main" val="12996395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96955EA-DD3A-47D0-A2D9-C887FECA07D7}"/>
              </a:ext>
            </a:extLst>
          </p:cNvPr>
          <p:cNvSpPr>
            <a:spLocks noGrp="1"/>
          </p:cNvSpPr>
          <p:nvPr>
            <p:ph type="body" sz="quarter" idx="10"/>
          </p:nvPr>
        </p:nvSpPr>
        <p:spPr/>
        <p:txBody>
          <a:bodyPr/>
          <a:lstStyle/>
          <a:p>
            <a:r>
              <a:rPr lang="en-US" dirty="0"/>
              <a:t>Theater, hippodrome, and the palace of Herod in Caesarea (aerial view from the northwest)</a:t>
            </a:r>
          </a:p>
        </p:txBody>
      </p:sp>
      <p:sp>
        <p:nvSpPr>
          <p:cNvPr id="3" name="Text Placeholder 2">
            <a:extLst>
              <a:ext uri="{FF2B5EF4-FFF2-40B4-BE49-F238E27FC236}">
                <a16:creationId xmlns:a16="http://schemas.microsoft.com/office/drawing/2014/main" id="{E8EEF765-8047-462B-A701-B1B7EF2C0B68}"/>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a16="http://schemas.microsoft.com/office/drawing/2014/main" id="{8B6D4338-DDDB-4128-9EC9-2F86B49D12EC}"/>
              </a:ext>
            </a:extLst>
          </p:cNvPr>
          <p:cNvSpPr>
            <a:spLocks noGrp="1"/>
          </p:cNvSpPr>
          <p:nvPr>
            <p:ph type="title"/>
          </p:nvPr>
        </p:nvSpPr>
        <p:spPr/>
        <p:txBody>
          <a:bodyPr/>
          <a:lstStyle/>
          <a:p>
            <a:r>
              <a:rPr lang="en-US" dirty="0"/>
              <a:t>In my imprisonment</a:t>
            </a:r>
          </a:p>
        </p:txBody>
      </p:sp>
      <p:pic>
        <p:nvPicPr>
          <p:cNvPr id="6" name="Picture 5" descr="A rocky beach&#10;&#10;Description generated with very high confidence">
            <a:extLst>
              <a:ext uri="{FF2B5EF4-FFF2-40B4-BE49-F238E27FC236}">
                <a16:creationId xmlns:a16="http://schemas.microsoft.com/office/drawing/2014/main" id="{E540194C-D7AF-48F4-AA18-D4BA2A3D2F58}"/>
              </a:ext>
            </a:extLst>
          </p:cNvPr>
          <p:cNvPicPr>
            <a:picLocks noChangeAspect="1"/>
          </p:cNvPicPr>
          <p:nvPr/>
        </p:nvPicPr>
        <p:blipFill rotWithShape="1">
          <a:blip r:embed="rId3">
            <a:extLst>
              <a:ext uri="{28A0092B-C50C-407E-A947-70E740481C1C}">
                <a14:useLocalDpi xmlns:a14="http://schemas.microsoft.com/office/drawing/2010/main" val="0"/>
              </a:ext>
            </a:extLst>
          </a:blip>
          <a:srcRect l="16345"/>
          <a:stretch/>
        </p:blipFill>
        <p:spPr>
          <a:xfrm>
            <a:off x="0" y="365760"/>
            <a:ext cx="9144000" cy="6153912"/>
          </a:xfrm>
          <a:prstGeom prst="rect">
            <a:avLst/>
          </a:prstGeom>
        </p:spPr>
      </p:pic>
    </p:spTree>
    <p:extLst>
      <p:ext uri="{BB962C8B-B14F-4D97-AF65-F5344CB8AC3E}">
        <p14:creationId xmlns:p14="http://schemas.microsoft.com/office/powerpoint/2010/main" val="26187662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96955EA-DD3A-47D0-A2D9-C887FECA07D7}"/>
              </a:ext>
            </a:extLst>
          </p:cNvPr>
          <p:cNvSpPr>
            <a:spLocks noGrp="1"/>
          </p:cNvSpPr>
          <p:nvPr>
            <p:ph type="body" sz="quarter" idx="10"/>
          </p:nvPr>
        </p:nvSpPr>
        <p:spPr/>
        <p:txBody>
          <a:bodyPr/>
          <a:lstStyle/>
          <a:p>
            <a:r>
              <a:rPr lang="en-US" dirty="0"/>
              <a:t>Theater, hippodrome, and the palace of Herod in Caesarea (aerial view from the northwest)</a:t>
            </a:r>
          </a:p>
        </p:txBody>
      </p:sp>
      <p:sp>
        <p:nvSpPr>
          <p:cNvPr id="3" name="Text Placeholder 2">
            <a:extLst>
              <a:ext uri="{FF2B5EF4-FFF2-40B4-BE49-F238E27FC236}">
                <a16:creationId xmlns:a16="http://schemas.microsoft.com/office/drawing/2014/main" id="{E8EEF765-8047-462B-A701-B1B7EF2C0B68}"/>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a16="http://schemas.microsoft.com/office/drawing/2014/main" id="{8B6D4338-DDDB-4128-9EC9-2F86B49D12EC}"/>
              </a:ext>
            </a:extLst>
          </p:cNvPr>
          <p:cNvSpPr>
            <a:spLocks noGrp="1"/>
          </p:cNvSpPr>
          <p:nvPr>
            <p:ph type="title"/>
          </p:nvPr>
        </p:nvSpPr>
        <p:spPr/>
        <p:txBody>
          <a:bodyPr/>
          <a:lstStyle/>
          <a:p>
            <a:r>
              <a:rPr lang="en-US" dirty="0"/>
              <a:t>In my imprisonment</a:t>
            </a:r>
          </a:p>
        </p:txBody>
      </p:sp>
      <p:pic>
        <p:nvPicPr>
          <p:cNvPr id="6" name="Picture 5" descr="A rocky beach&#10;&#10;Description generated with very high confidence">
            <a:extLst>
              <a:ext uri="{FF2B5EF4-FFF2-40B4-BE49-F238E27FC236}">
                <a16:creationId xmlns:a16="http://schemas.microsoft.com/office/drawing/2014/main" id="{E540194C-D7AF-48F4-AA18-D4BA2A3D2F58}"/>
              </a:ext>
            </a:extLst>
          </p:cNvPr>
          <p:cNvPicPr>
            <a:picLocks noChangeAspect="1"/>
          </p:cNvPicPr>
          <p:nvPr/>
        </p:nvPicPr>
        <p:blipFill rotWithShape="1">
          <a:blip r:embed="rId3">
            <a:extLst>
              <a:ext uri="{28A0092B-C50C-407E-A947-70E740481C1C}">
                <a14:useLocalDpi xmlns:a14="http://schemas.microsoft.com/office/drawing/2010/main" val="0"/>
              </a:ext>
            </a:extLst>
          </a:blip>
          <a:srcRect l="16345"/>
          <a:stretch/>
        </p:blipFill>
        <p:spPr>
          <a:xfrm>
            <a:off x="0" y="365760"/>
            <a:ext cx="9144000" cy="6153912"/>
          </a:xfrm>
          <a:prstGeom prst="rect">
            <a:avLst/>
          </a:prstGeom>
        </p:spPr>
      </p:pic>
      <p:sp>
        <p:nvSpPr>
          <p:cNvPr id="7" name="Text Box 16"/>
          <p:cNvSpPr txBox="1">
            <a:spLocks noChangeArrowheads="1"/>
          </p:cNvSpPr>
          <p:nvPr/>
        </p:nvSpPr>
        <p:spPr bwMode="auto">
          <a:xfrm>
            <a:off x="1686146" y="1401441"/>
            <a:ext cx="1181100" cy="400110"/>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theater</a:t>
            </a:r>
          </a:p>
        </p:txBody>
      </p:sp>
      <p:sp>
        <p:nvSpPr>
          <p:cNvPr id="9" name="Text Box 16"/>
          <p:cNvSpPr txBox="1">
            <a:spLocks noChangeArrowheads="1"/>
          </p:cNvSpPr>
          <p:nvPr/>
        </p:nvSpPr>
        <p:spPr bwMode="auto">
          <a:xfrm>
            <a:off x="404036" y="3400186"/>
            <a:ext cx="1594885" cy="400110"/>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hippodrome</a:t>
            </a:r>
          </a:p>
        </p:txBody>
      </p:sp>
      <p:sp>
        <p:nvSpPr>
          <p:cNvPr id="5" name="Freeform 4"/>
          <p:cNvSpPr/>
          <p:nvPr/>
        </p:nvSpPr>
        <p:spPr>
          <a:xfrm>
            <a:off x="2349500" y="2790825"/>
            <a:ext cx="6804025" cy="2428875"/>
          </a:xfrm>
          <a:custGeom>
            <a:avLst/>
            <a:gdLst>
              <a:gd name="connsiteX0" fmla="*/ 581025 w 6791325"/>
              <a:gd name="connsiteY0" fmla="*/ 0 h 2457450"/>
              <a:gd name="connsiteX1" fmla="*/ 0 w 6791325"/>
              <a:gd name="connsiteY1" fmla="*/ 323850 h 2457450"/>
              <a:gd name="connsiteX2" fmla="*/ 390525 w 6791325"/>
              <a:gd name="connsiteY2" fmla="*/ 628650 h 2457450"/>
              <a:gd name="connsiteX3" fmla="*/ 285750 w 6791325"/>
              <a:gd name="connsiteY3" fmla="*/ 1085850 h 2457450"/>
              <a:gd name="connsiteX4" fmla="*/ 114300 w 6791325"/>
              <a:gd name="connsiteY4" fmla="*/ 1028700 h 2457450"/>
              <a:gd name="connsiteX5" fmla="*/ 0 w 6791325"/>
              <a:gd name="connsiteY5" fmla="*/ 1133475 h 2457450"/>
              <a:gd name="connsiteX6" fmla="*/ 1200150 w 6791325"/>
              <a:gd name="connsiteY6" fmla="*/ 1533525 h 2457450"/>
              <a:gd name="connsiteX7" fmla="*/ 1219200 w 6791325"/>
              <a:gd name="connsiteY7" fmla="*/ 1333500 h 2457450"/>
              <a:gd name="connsiteX8" fmla="*/ 1685925 w 6791325"/>
              <a:gd name="connsiteY8" fmla="*/ 962025 h 2457450"/>
              <a:gd name="connsiteX9" fmla="*/ 2981325 w 6791325"/>
              <a:gd name="connsiteY9" fmla="*/ 1304925 h 2457450"/>
              <a:gd name="connsiteX10" fmla="*/ 3238500 w 6791325"/>
              <a:gd name="connsiteY10" fmla="*/ 1476375 h 2457450"/>
              <a:gd name="connsiteX11" fmla="*/ 3352800 w 6791325"/>
              <a:gd name="connsiteY11" fmla="*/ 1619250 h 2457450"/>
              <a:gd name="connsiteX12" fmla="*/ 3562350 w 6791325"/>
              <a:gd name="connsiteY12" fmla="*/ 1704975 h 2457450"/>
              <a:gd name="connsiteX13" fmla="*/ 3733800 w 6791325"/>
              <a:gd name="connsiteY13" fmla="*/ 1828800 h 2457450"/>
              <a:gd name="connsiteX14" fmla="*/ 4552950 w 6791325"/>
              <a:gd name="connsiteY14" fmla="*/ 1971675 h 2457450"/>
              <a:gd name="connsiteX15" fmla="*/ 4686300 w 6791325"/>
              <a:gd name="connsiteY15" fmla="*/ 1895475 h 2457450"/>
              <a:gd name="connsiteX16" fmla="*/ 6781800 w 6791325"/>
              <a:gd name="connsiteY16" fmla="*/ 2457450 h 2457450"/>
              <a:gd name="connsiteX17" fmla="*/ 6791325 w 6791325"/>
              <a:gd name="connsiteY17" fmla="*/ 1266825 h 2457450"/>
              <a:gd name="connsiteX18" fmla="*/ 5095875 w 6791325"/>
              <a:gd name="connsiteY18" fmla="*/ 981075 h 2457450"/>
              <a:gd name="connsiteX19" fmla="*/ 4619625 w 6791325"/>
              <a:gd name="connsiteY19" fmla="*/ 866775 h 2457450"/>
              <a:gd name="connsiteX20" fmla="*/ 4276725 w 6791325"/>
              <a:gd name="connsiteY20" fmla="*/ 638175 h 2457450"/>
              <a:gd name="connsiteX21" fmla="*/ 4171950 w 6791325"/>
              <a:gd name="connsiteY21" fmla="*/ 619125 h 2457450"/>
              <a:gd name="connsiteX22" fmla="*/ 3819525 w 6791325"/>
              <a:gd name="connsiteY22" fmla="*/ 800100 h 2457450"/>
              <a:gd name="connsiteX23" fmla="*/ 3143250 w 6791325"/>
              <a:gd name="connsiteY23" fmla="*/ 666750 h 2457450"/>
              <a:gd name="connsiteX24" fmla="*/ 2590800 w 6791325"/>
              <a:gd name="connsiteY24" fmla="*/ 476250 h 2457450"/>
              <a:gd name="connsiteX25" fmla="*/ 2305050 w 6791325"/>
              <a:gd name="connsiteY25" fmla="*/ 219075 h 2457450"/>
              <a:gd name="connsiteX26" fmla="*/ 1495425 w 6791325"/>
              <a:gd name="connsiteY26" fmla="*/ 28575 h 2457450"/>
              <a:gd name="connsiteX27" fmla="*/ 1190625 w 6791325"/>
              <a:gd name="connsiteY27" fmla="*/ 209550 h 2457450"/>
              <a:gd name="connsiteX28" fmla="*/ 581025 w 6791325"/>
              <a:gd name="connsiteY28" fmla="*/ 0 h 2457450"/>
              <a:gd name="connsiteX0" fmla="*/ 582931 w 6793231"/>
              <a:gd name="connsiteY0" fmla="*/ 0 h 2457450"/>
              <a:gd name="connsiteX1" fmla="*/ 1906 w 6793231"/>
              <a:gd name="connsiteY1" fmla="*/ 323850 h 2457450"/>
              <a:gd name="connsiteX2" fmla="*/ 392431 w 6793231"/>
              <a:gd name="connsiteY2" fmla="*/ 628650 h 2457450"/>
              <a:gd name="connsiteX3" fmla="*/ 287656 w 6793231"/>
              <a:gd name="connsiteY3" fmla="*/ 1085850 h 2457450"/>
              <a:gd name="connsiteX4" fmla="*/ 116206 w 6793231"/>
              <a:gd name="connsiteY4" fmla="*/ 1028700 h 2457450"/>
              <a:gd name="connsiteX5" fmla="*/ 1906 w 6793231"/>
              <a:gd name="connsiteY5" fmla="*/ 1133475 h 2457450"/>
              <a:gd name="connsiteX6" fmla="*/ 1202056 w 6793231"/>
              <a:gd name="connsiteY6" fmla="*/ 1533525 h 2457450"/>
              <a:gd name="connsiteX7" fmla="*/ 1221106 w 6793231"/>
              <a:gd name="connsiteY7" fmla="*/ 1333500 h 2457450"/>
              <a:gd name="connsiteX8" fmla="*/ 1687831 w 6793231"/>
              <a:gd name="connsiteY8" fmla="*/ 962025 h 2457450"/>
              <a:gd name="connsiteX9" fmla="*/ 2983231 w 6793231"/>
              <a:gd name="connsiteY9" fmla="*/ 1304925 h 2457450"/>
              <a:gd name="connsiteX10" fmla="*/ 3240406 w 6793231"/>
              <a:gd name="connsiteY10" fmla="*/ 1476375 h 2457450"/>
              <a:gd name="connsiteX11" fmla="*/ 3354706 w 6793231"/>
              <a:gd name="connsiteY11" fmla="*/ 1619250 h 2457450"/>
              <a:gd name="connsiteX12" fmla="*/ 3564256 w 6793231"/>
              <a:gd name="connsiteY12" fmla="*/ 1704975 h 2457450"/>
              <a:gd name="connsiteX13" fmla="*/ 3735706 w 6793231"/>
              <a:gd name="connsiteY13" fmla="*/ 1828800 h 2457450"/>
              <a:gd name="connsiteX14" fmla="*/ 4554856 w 6793231"/>
              <a:gd name="connsiteY14" fmla="*/ 1971675 h 2457450"/>
              <a:gd name="connsiteX15" fmla="*/ 4688206 w 6793231"/>
              <a:gd name="connsiteY15" fmla="*/ 1895475 h 2457450"/>
              <a:gd name="connsiteX16" fmla="*/ 6783706 w 6793231"/>
              <a:gd name="connsiteY16" fmla="*/ 2457450 h 2457450"/>
              <a:gd name="connsiteX17" fmla="*/ 6793231 w 6793231"/>
              <a:gd name="connsiteY17" fmla="*/ 1266825 h 2457450"/>
              <a:gd name="connsiteX18" fmla="*/ 5097781 w 6793231"/>
              <a:gd name="connsiteY18" fmla="*/ 981075 h 2457450"/>
              <a:gd name="connsiteX19" fmla="*/ 4621531 w 6793231"/>
              <a:gd name="connsiteY19" fmla="*/ 866775 h 2457450"/>
              <a:gd name="connsiteX20" fmla="*/ 4278631 w 6793231"/>
              <a:gd name="connsiteY20" fmla="*/ 638175 h 2457450"/>
              <a:gd name="connsiteX21" fmla="*/ 4173856 w 6793231"/>
              <a:gd name="connsiteY21" fmla="*/ 619125 h 2457450"/>
              <a:gd name="connsiteX22" fmla="*/ 3821431 w 6793231"/>
              <a:gd name="connsiteY22" fmla="*/ 800100 h 2457450"/>
              <a:gd name="connsiteX23" fmla="*/ 3145156 w 6793231"/>
              <a:gd name="connsiteY23" fmla="*/ 666750 h 2457450"/>
              <a:gd name="connsiteX24" fmla="*/ 2592706 w 6793231"/>
              <a:gd name="connsiteY24" fmla="*/ 476250 h 2457450"/>
              <a:gd name="connsiteX25" fmla="*/ 2306956 w 6793231"/>
              <a:gd name="connsiteY25" fmla="*/ 219075 h 2457450"/>
              <a:gd name="connsiteX26" fmla="*/ 1497331 w 6793231"/>
              <a:gd name="connsiteY26" fmla="*/ 28575 h 2457450"/>
              <a:gd name="connsiteX27" fmla="*/ 1192531 w 6793231"/>
              <a:gd name="connsiteY27" fmla="*/ 209550 h 2457450"/>
              <a:gd name="connsiteX28" fmla="*/ 582931 w 6793231"/>
              <a:gd name="connsiteY28" fmla="*/ 0 h 2457450"/>
              <a:gd name="connsiteX0" fmla="*/ 582931 w 6793231"/>
              <a:gd name="connsiteY0" fmla="*/ 0 h 2457450"/>
              <a:gd name="connsiteX1" fmla="*/ 1906 w 6793231"/>
              <a:gd name="connsiteY1" fmla="*/ 323850 h 2457450"/>
              <a:gd name="connsiteX2" fmla="*/ 392431 w 6793231"/>
              <a:gd name="connsiteY2" fmla="*/ 628650 h 2457450"/>
              <a:gd name="connsiteX3" fmla="*/ 287656 w 6793231"/>
              <a:gd name="connsiteY3" fmla="*/ 1085850 h 2457450"/>
              <a:gd name="connsiteX4" fmla="*/ 116206 w 6793231"/>
              <a:gd name="connsiteY4" fmla="*/ 1028700 h 2457450"/>
              <a:gd name="connsiteX5" fmla="*/ 1906 w 6793231"/>
              <a:gd name="connsiteY5" fmla="*/ 1133475 h 2457450"/>
              <a:gd name="connsiteX6" fmla="*/ 1202056 w 6793231"/>
              <a:gd name="connsiteY6" fmla="*/ 1533525 h 2457450"/>
              <a:gd name="connsiteX7" fmla="*/ 1221106 w 6793231"/>
              <a:gd name="connsiteY7" fmla="*/ 1333500 h 2457450"/>
              <a:gd name="connsiteX8" fmla="*/ 1687831 w 6793231"/>
              <a:gd name="connsiteY8" fmla="*/ 962025 h 2457450"/>
              <a:gd name="connsiteX9" fmla="*/ 2983231 w 6793231"/>
              <a:gd name="connsiteY9" fmla="*/ 1304925 h 2457450"/>
              <a:gd name="connsiteX10" fmla="*/ 3240406 w 6793231"/>
              <a:gd name="connsiteY10" fmla="*/ 1476375 h 2457450"/>
              <a:gd name="connsiteX11" fmla="*/ 3354706 w 6793231"/>
              <a:gd name="connsiteY11" fmla="*/ 1619250 h 2457450"/>
              <a:gd name="connsiteX12" fmla="*/ 3564256 w 6793231"/>
              <a:gd name="connsiteY12" fmla="*/ 1704975 h 2457450"/>
              <a:gd name="connsiteX13" fmla="*/ 3735706 w 6793231"/>
              <a:gd name="connsiteY13" fmla="*/ 1828800 h 2457450"/>
              <a:gd name="connsiteX14" fmla="*/ 4554856 w 6793231"/>
              <a:gd name="connsiteY14" fmla="*/ 1971675 h 2457450"/>
              <a:gd name="connsiteX15" fmla="*/ 4688206 w 6793231"/>
              <a:gd name="connsiteY15" fmla="*/ 1895475 h 2457450"/>
              <a:gd name="connsiteX16" fmla="*/ 6783706 w 6793231"/>
              <a:gd name="connsiteY16" fmla="*/ 2457450 h 2457450"/>
              <a:gd name="connsiteX17" fmla="*/ 6793231 w 6793231"/>
              <a:gd name="connsiteY17" fmla="*/ 1266825 h 2457450"/>
              <a:gd name="connsiteX18" fmla="*/ 5097781 w 6793231"/>
              <a:gd name="connsiteY18" fmla="*/ 981075 h 2457450"/>
              <a:gd name="connsiteX19" fmla="*/ 4621531 w 6793231"/>
              <a:gd name="connsiteY19" fmla="*/ 866775 h 2457450"/>
              <a:gd name="connsiteX20" fmla="*/ 4278631 w 6793231"/>
              <a:gd name="connsiteY20" fmla="*/ 638175 h 2457450"/>
              <a:gd name="connsiteX21" fmla="*/ 4173856 w 6793231"/>
              <a:gd name="connsiteY21" fmla="*/ 619125 h 2457450"/>
              <a:gd name="connsiteX22" fmla="*/ 3821431 w 6793231"/>
              <a:gd name="connsiteY22" fmla="*/ 800100 h 2457450"/>
              <a:gd name="connsiteX23" fmla="*/ 3145156 w 6793231"/>
              <a:gd name="connsiteY23" fmla="*/ 666750 h 2457450"/>
              <a:gd name="connsiteX24" fmla="*/ 2592706 w 6793231"/>
              <a:gd name="connsiteY24" fmla="*/ 476250 h 2457450"/>
              <a:gd name="connsiteX25" fmla="*/ 2306956 w 6793231"/>
              <a:gd name="connsiteY25" fmla="*/ 219075 h 2457450"/>
              <a:gd name="connsiteX26" fmla="*/ 1497331 w 6793231"/>
              <a:gd name="connsiteY26" fmla="*/ 28575 h 2457450"/>
              <a:gd name="connsiteX27" fmla="*/ 1192531 w 6793231"/>
              <a:gd name="connsiteY27" fmla="*/ 209550 h 2457450"/>
              <a:gd name="connsiteX28" fmla="*/ 582931 w 6793231"/>
              <a:gd name="connsiteY28" fmla="*/ 0 h 2457450"/>
              <a:gd name="connsiteX0" fmla="*/ 608234 w 6818534"/>
              <a:gd name="connsiteY0" fmla="*/ 0 h 2457450"/>
              <a:gd name="connsiteX1" fmla="*/ 1809 w 6818534"/>
              <a:gd name="connsiteY1" fmla="*/ 355600 h 2457450"/>
              <a:gd name="connsiteX2" fmla="*/ 417734 w 6818534"/>
              <a:gd name="connsiteY2" fmla="*/ 628650 h 2457450"/>
              <a:gd name="connsiteX3" fmla="*/ 312959 w 6818534"/>
              <a:gd name="connsiteY3" fmla="*/ 1085850 h 2457450"/>
              <a:gd name="connsiteX4" fmla="*/ 141509 w 6818534"/>
              <a:gd name="connsiteY4" fmla="*/ 1028700 h 2457450"/>
              <a:gd name="connsiteX5" fmla="*/ 27209 w 6818534"/>
              <a:gd name="connsiteY5" fmla="*/ 1133475 h 2457450"/>
              <a:gd name="connsiteX6" fmla="*/ 1227359 w 6818534"/>
              <a:gd name="connsiteY6" fmla="*/ 1533525 h 2457450"/>
              <a:gd name="connsiteX7" fmla="*/ 1246409 w 6818534"/>
              <a:gd name="connsiteY7" fmla="*/ 1333500 h 2457450"/>
              <a:gd name="connsiteX8" fmla="*/ 1713134 w 6818534"/>
              <a:gd name="connsiteY8" fmla="*/ 962025 h 2457450"/>
              <a:gd name="connsiteX9" fmla="*/ 3008534 w 6818534"/>
              <a:gd name="connsiteY9" fmla="*/ 1304925 h 2457450"/>
              <a:gd name="connsiteX10" fmla="*/ 3265709 w 6818534"/>
              <a:gd name="connsiteY10" fmla="*/ 1476375 h 2457450"/>
              <a:gd name="connsiteX11" fmla="*/ 3380009 w 6818534"/>
              <a:gd name="connsiteY11" fmla="*/ 1619250 h 2457450"/>
              <a:gd name="connsiteX12" fmla="*/ 3589559 w 6818534"/>
              <a:gd name="connsiteY12" fmla="*/ 1704975 h 2457450"/>
              <a:gd name="connsiteX13" fmla="*/ 3761009 w 6818534"/>
              <a:gd name="connsiteY13" fmla="*/ 1828800 h 2457450"/>
              <a:gd name="connsiteX14" fmla="*/ 4580159 w 6818534"/>
              <a:gd name="connsiteY14" fmla="*/ 1971675 h 2457450"/>
              <a:gd name="connsiteX15" fmla="*/ 4713509 w 6818534"/>
              <a:gd name="connsiteY15" fmla="*/ 1895475 h 2457450"/>
              <a:gd name="connsiteX16" fmla="*/ 6809009 w 6818534"/>
              <a:gd name="connsiteY16" fmla="*/ 2457450 h 2457450"/>
              <a:gd name="connsiteX17" fmla="*/ 6818534 w 6818534"/>
              <a:gd name="connsiteY17" fmla="*/ 1266825 h 2457450"/>
              <a:gd name="connsiteX18" fmla="*/ 5123084 w 6818534"/>
              <a:gd name="connsiteY18" fmla="*/ 981075 h 2457450"/>
              <a:gd name="connsiteX19" fmla="*/ 4646834 w 6818534"/>
              <a:gd name="connsiteY19" fmla="*/ 866775 h 2457450"/>
              <a:gd name="connsiteX20" fmla="*/ 4303934 w 6818534"/>
              <a:gd name="connsiteY20" fmla="*/ 638175 h 2457450"/>
              <a:gd name="connsiteX21" fmla="*/ 4199159 w 6818534"/>
              <a:gd name="connsiteY21" fmla="*/ 619125 h 2457450"/>
              <a:gd name="connsiteX22" fmla="*/ 3846734 w 6818534"/>
              <a:gd name="connsiteY22" fmla="*/ 800100 h 2457450"/>
              <a:gd name="connsiteX23" fmla="*/ 3170459 w 6818534"/>
              <a:gd name="connsiteY23" fmla="*/ 666750 h 2457450"/>
              <a:gd name="connsiteX24" fmla="*/ 2618009 w 6818534"/>
              <a:gd name="connsiteY24" fmla="*/ 476250 h 2457450"/>
              <a:gd name="connsiteX25" fmla="*/ 2332259 w 6818534"/>
              <a:gd name="connsiteY25" fmla="*/ 219075 h 2457450"/>
              <a:gd name="connsiteX26" fmla="*/ 1522634 w 6818534"/>
              <a:gd name="connsiteY26" fmla="*/ 28575 h 2457450"/>
              <a:gd name="connsiteX27" fmla="*/ 1217834 w 6818534"/>
              <a:gd name="connsiteY27" fmla="*/ 209550 h 2457450"/>
              <a:gd name="connsiteX28" fmla="*/ 608234 w 6818534"/>
              <a:gd name="connsiteY28" fmla="*/ 0 h 2457450"/>
              <a:gd name="connsiteX0" fmla="*/ 606425 w 6816725"/>
              <a:gd name="connsiteY0" fmla="*/ 0 h 2457450"/>
              <a:gd name="connsiteX1" fmla="*/ 0 w 6816725"/>
              <a:gd name="connsiteY1" fmla="*/ 355600 h 2457450"/>
              <a:gd name="connsiteX2" fmla="*/ 415925 w 6816725"/>
              <a:gd name="connsiteY2" fmla="*/ 628650 h 2457450"/>
              <a:gd name="connsiteX3" fmla="*/ 311150 w 6816725"/>
              <a:gd name="connsiteY3" fmla="*/ 1085850 h 2457450"/>
              <a:gd name="connsiteX4" fmla="*/ 139700 w 6816725"/>
              <a:gd name="connsiteY4" fmla="*/ 1028700 h 2457450"/>
              <a:gd name="connsiteX5" fmla="*/ 25400 w 6816725"/>
              <a:gd name="connsiteY5" fmla="*/ 1133475 h 2457450"/>
              <a:gd name="connsiteX6" fmla="*/ 1225550 w 6816725"/>
              <a:gd name="connsiteY6" fmla="*/ 1533525 h 2457450"/>
              <a:gd name="connsiteX7" fmla="*/ 1244600 w 6816725"/>
              <a:gd name="connsiteY7" fmla="*/ 1333500 h 2457450"/>
              <a:gd name="connsiteX8" fmla="*/ 1711325 w 6816725"/>
              <a:gd name="connsiteY8" fmla="*/ 962025 h 2457450"/>
              <a:gd name="connsiteX9" fmla="*/ 3006725 w 6816725"/>
              <a:gd name="connsiteY9" fmla="*/ 1304925 h 2457450"/>
              <a:gd name="connsiteX10" fmla="*/ 3263900 w 6816725"/>
              <a:gd name="connsiteY10" fmla="*/ 1476375 h 2457450"/>
              <a:gd name="connsiteX11" fmla="*/ 3378200 w 6816725"/>
              <a:gd name="connsiteY11" fmla="*/ 1619250 h 2457450"/>
              <a:gd name="connsiteX12" fmla="*/ 3587750 w 6816725"/>
              <a:gd name="connsiteY12" fmla="*/ 1704975 h 2457450"/>
              <a:gd name="connsiteX13" fmla="*/ 3759200 w 6816725"/>
              <a:gd name="connsiteY13" fmla="*/ 1828800 h 2457450"/>
              <a:gd name="connsiteX14" fmla="*/ 4578350 w 6816725"/>
              <a:gd name="connsiteY14" fmla="*/ 1971675 h 2457450"/>
              <a:gd name="connsiteX15" fmla="*/ 4711700 w 6816725"/>
              <a:gd name="connsiteY15" fmla="*/ 1895475 h 2457450"/>
              <a:gd name="connsiteX16" fmla="*/ 6807200 w 6816725"/>
              <a:gd name="connsiteY16" fmla="*/ 2457450 h 2457450"/>
              <a:gd name="connsiteX17" fmla="*/ 6816725 w 6816725"/>
              <a:gd name="connsiteY17" fmla="*/ 1266825 h 2457450"/>
              <a:gd name="connsiteX18" fmla="*/ 5121275 w 6816725"/>
              <a:gd name="connsiteY18" fmla="*/ 981075 h 2457450"/>
              <a:gd name="connsiteX19" fmla="*/ 4645025 w 6816725"/>
              <a:gd name="connsiteY19" fmla="*/ 866775 h 2457450"/>
              <a:gd name="connsiteX20" fmla="*/ 4302125 w 6816725"/>
              <a:gd name="connsiteY20" fmla="*/ 638175 h 2457450"/>
              <a:gd name="connsiteX21" fmla="*/ 4197350 w 6816725"/>
              <a:gd name="connsiteY21" fmla="*/ 619125 h 2457450"/>
              <a:gd name="connsiteX22" fmla="*/ 3844925 w 6816725"/>
              <a:gd name="connsiteY22" fmla="*/ 800100 h 2457450"/>
              <a:gd name="connsiteX23" fmla="*/ 3168650 w 6816725"/>
              <a:gd name="connsiteY23" fmla="*/ 666750 h 2457450"/>
              <a:gd name="connsiteX24" fmla="*/ 2616200 w 6816725"/>
              <a:gd name="connsiteY24" fmla="*/ 476250 h 2457450"/>
              <a:gd name="connsiteX25" fmla="*/ 2330450 w 6816725"/>
              <a:gd name="connsiteY25" fmla="*/ 219075 h 2457450"/>
              <a:gd name="connsiteX26" fmla="*/ 1520825 w 6816725"/>
              <a:gd name="connsiteY26" fmla="*/ 28575 h 2457450"/>
              <a:gd name="connsiteX27" fmla="*/ 1216025 w 6816725"/>
              <a:gd name="connsiteY27" fmla="*/ 209550 h 2457450"/>
              <a:gd name="connsiteX28" fmla="*/ 606425 w 6816725"/>
              <a:gd name="connsiteY28" fmla="*/ 0 h 2457450"/>
              <a:gd name="connsiteX0" fmla="*/ 593725 w 6804025"/>
              <a:gd name="connsiteY0" fmla="*/ 0 h 2457450"/>
              <a:gd name="connsiteX1" fmla="*/ 0 w 6804025"/>
              <a:gd name="connsiteY1" fmla="*/ 342900 h 2457450"/>
              <a:gd name="connsiteX2" fmla="*/ 403225 w 6804025"/>
              <a:gd name="connsiteY2" fmla="*/ 628650 h 2457450"/>
              <a:gd name="connsiteX3" fmla="*/ 298450 w 6804025"/>
              <a:gd name="connsiteY3" fmla="*/ 1085850 h 2457450"/>
              <a:gd name="connsiteX4" fmla="*/ 127000 w 6804025"/>
              <a:gd name="connsiteY4" fmla="*/ 1028700 h 2457450"/>
              <a:gd name="connsiteX5" fmla="*/ 12700 w 6804025"/>
              <a:gd name="connsiteY5" fmla="*/ 1133475 h 2457450"/>
              <a:gd name="connsiteX6" fmla="*/ 1212850 w 6804025"/>
              <a:gd name="connsiteY6" fmla="*/ 1533525 h 2457450"/>
              <a:gd name="connsiteX7" fmla="*/ 1231900 w 6804025"/>
              <a:gd name="connsiteY7" fmla="*/ 1333500 h 2457450"/>
              <a:gd name="connsiteX8" fmla="*/ 1698625 w 6804025"/>
              <a:gd name="connsiteY8" fmla="*/ 962025 h 2457450"/>
              <a:gd name="connsiteX9" fmla="*/ 2994025 w 6804025"/>
              <a:gd name="connsiteY9" fmla="*/ 1304925 h 2457450"/>
              <a:gd name="connsiteX10" fmla="*/ 3251200 w 6804025"/>
              <a:gd name="connsiteY10" fmla="*/ 1476375 h 2457450"/>
              <a:gd name="connsiteX11" fmla="*/ 3365500 w 6804025"/>
              <a:gd name="connsiteY11" fmla="*/ 1619250 h 2457450"/>
              <a:gd name="connsiteX12" fmla="*/ 3575050 w 6804025"/>
              <a:gd name="connsiteY12" fmla="*/ 1704975 h 2457450"/>
              <a:gd name="connsiteX13" fmla="*/ 3746500 w 6804025"/>
              <a:gd name="connsiteY13" fmla="*/ 1828800 h 2457450"/>
              <a:gd name="connsiteX14" fmla="*/ 4565650 w 6804025"/>
              <a:gd name="connsiteY14" fmla="*/ 1971675 h 2457450"/>
              <a:gd name="connsiteX15" fmla="*/ 4699000 w 6804025"/>
              <a:gd name="connsiteY15" fmla="*/ 1895475 h 2457450"/>
              <a:gd name="connsiteX16" fmla="*/ 6794500 w 6804025"/>
              <a:gd name="connsiteY16" fmla="*/ 2457450 h 2457450"/>
              <a:gd name="connsiteX17" fmla="*/ 6804025 w 6804025"/>
              <a:gd name="connsiteY17" fmla="*/ 1266825 h 2457450"/>
              <a:gd name="connsiteX18" fmla="*/ 5108575 w 6804025"/>
              <a:gd name="connsiteY18" fmla="*/ 981075 h 2457450"/>
              <a:gd name="connsiteX19" fmla="*/ 4632325 w 6804025"/>
              <a:gd name="connsiteY19" fmla="*/ 866775 h 2457450"/>
              <a:gd name="connsiteX20" fmla="*/ 4289425 w 6804025"/>
              <a:gd name="connsiteY20" fmla="*/ 638175 h 2457450"/>
              <a:gd name="connsiteX21" fmla="*/ 4184650 w 6804025"/>
              <a:gd name="connsiteY21" fmla="*/ 619125 h 2457450"/>
              <a:gd name="connsiteX22" fmla="*/ 3832225 w 6804025"/>
              <a:gd name="connsiteY22" fmla="*/ 800100 h 2457450"/>
              <a:gd name="connsiteX23" fmla="*/ 3155950 w 6804025"/>
              <a:gd name="connsiteY23" fmla="*/ 666750 h 2457450"/>
              <a:gd name="connsiteX24" fmla="*/ 2603500 w 6804025"/>
              <a:gd name="connsiteY24" fmla="*/ 476250 h 2457450"/>
              <a:gd name="connsiteX25" fmla="*/ 2317750 w 6804025"/>
              <a:gd name="connsiteY25" fmla="*/ 219075 h 2457450"/>
              <a:gd name="connsiteX26" fmla="*/ 1508125 w 6804025"/>
              <a:gd name="connsiteY26" fmla="*/ 28575 h 2457450"/>
              <a:gd name="connsiteX27" fmla="*/ 1203325 w 6804025"/>
              <a:gd name="connsiteY27" fmla="*/ 209550 h 2457450"/>
              <a:gd name="connsiteX28" fmla="*/ 593725 w 6804025"/>
              <a:gd name="connsiteY28" fmla="*/ 0 h 2457450"/>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31900 w 6804025"/>
              <a:gd name="connsiteY7" fmla="*/ 1304925 h 2428875"/>
              <a:gd name="connsiteX8" fmla="*/ 1698625 w 6804025"/>
              <a:gd name="connsiteY8" fmla="*/ 933450 h 2428875"/>
              <a:gd name="connsiteX9" fmla="*/ 2994025 w 6804025"/>
              <a:gd name="connsiteY9" fmla="*/ 1276350 h 2428875"/>
              <a:gd name="connsiteX10" fmla="*/ 3251200 w 6804025"/>
              <a:gd name="connsiteY10" fmla="*/ 144780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31900 w 6804025"/>
              <a:gd name="connsiteY7" fmla="*/ 1304925 h 2428875"/>
              <a:gd name="connsiteX8" fmla="*/ 2475865 w 6804025"/>
              <a:gd name="connsiteY8" fmla="*/ 1786890 h 2428875"/>
              <a:gd name="connsiteX9" fmla="*/ 2994025 w 6804025"/>
              <a:gd name="connsiteY9" fmla="*/ 1276350 h 2428875"/>
              <a:gd name="connsiteX10" fmla="*/ 3251200 w 6804025"/>
              <a:gd name="connsiteY10" fmla="*/ 144780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31900 w 6804025"/>
              <a:gd name="connsiteY7" fmla="*/ 1304925 h 2428875"/>
              <a:gd name="connsiteX8" fmla="*/ 2475865 w 6804025"/>
              <a:gd name="connsiteY8" fmla="*/ 1786890 h 2428875"/>
              <a:gd name="connsiteX9" fmla="*/ 2902585 w 6804025"/>
              <a:gd name="connsiteY9" fmla="*/ 1748790 h 2428875"/>
              <a:gd name="connsiteX10" fmla="*/ 3251200 w 6804025"/>
              <a:gd name="connsiteY10" fmla="*/ 144780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85240 w 6804025"/>
              <a:gd name="connsiteY7" fmla="*/ 1373505 h 2428875"/>
              <a:gd name="connsiteX8" fmla="*/ 2475865 w 6804025"/>
              <a:gd name="connsiteY8" fmla="*/ 1786890 h 2428875"/>
              <a:gd name="connsiteX9" fmla="*/ 2902585 w 6804025"/>
              <a:gd name="connsiteY9" fmla="*/ 1748790 h 2428875"/>
              <a:gd name="connsiteX10" fmla="*/ 3251200 w 6804025"/>
              <a:gd name="connsiteY10" fmla="*/ 144780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85240 w 6804025"/>
              <a:gd name="connsiteY7" fmla="*/ 1373505 h 2428875"/>
              <a:gd name="connsiteX8" fmla="*/ 2475865 w 6804025"/>
              <a:gd name="connsiteY8" fmla="*/ 1786890 h 2428875"/>
              <a:gd name="connsiteX9" fmla="*/ 2902585 w 6804025"/>
              <a:gd name="connsiteY9" fmla="*/ 1748790 h 2428875"/>
              <a:gd name="connsiteX10" fmla="*/ 3251200 w 6804025"/>
              <a:gd name="connsiteY10" fmla="*/ 144780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85240 w 6804025"/>
              <a:gd name="connsiteY7" fmla="*/ 1373505 h 2428875"/>
              <a:gd name="connsiteX8" fmla="*/ 2453005 w 6804025"/>
              <a:gd name="connsiteY8" fmla="*/ 1840230 h 2428875"/>
              <a:gd name="connsiteX9" fmla="*/ 2902585 w 6804025"/>
              <a:gd name="connsiteY9" fmla="*/ 1748790 h 2428875"/>
              <a:gd name="connsiteX10" fmla="*/ 3251200 w 6804025"/>
              <a:gd name="connsiteY10" fmla="*/ 144780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85240 w 6804025"/>
              <a:gd name="connsiteY7" fmla="*/ 1373505 h 2428875"/>
              <a:gd name="connsiteX8" fmla="*/ 2453005 w 6804025"/>
              <a:gd name="connsiteY8" fmla="*/ 1840230 h 2428875"/>
              <a:gd name="connsiteX9" fmla="*/ 2902585 w 6804025"/>
              <a:gd name="connsiteY9" fmla="*/ 1748790 h 2428875"/>
              <a:gd name="connsiteX10" fmla="*/ 3213100 w 6804025"/>
              <a:gd name="connsiteY10" fmla="*/ 140208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804025" h="2428875">
                <a:moveTo>
                  <a:pt x="533400" y="9525"/>
                </a:moveTo>
                <a:lnTo>
                  <a:pt x="0" y="314325"/>
                </a:lnTo>
                <a:cubicBezTo>
                  <a:pt x="92075" y="349250"/>
                  <a:pt x="353483" y="476250"/>
                  <a:pt x="403225" y="600075"/>
                </a:cubicBezTo>
                <a:cubicBezTo>
                  <a:pt x="452967" y="723900"/>
                  <a:pt x="427037" y="914400"/>
                  <a:pt x="298450" y="1057275"/>
                </a:cubicBezTo>
                <a:lnTo>
                  <a:pt x="127000" y="1000125"/>
                </a:lnTo>
                <a:lnTo>
                  <a:pt x="12700" y="1104900"/>
                </a:lnTo>
                <a:lnTo>
                  <a:pt x="1212850" y="1504950"/>
                </a:lnTo>
                <a:lnTo>
                  <a:pt x="1285240" y="1373505"/>
                </a:lnTo>
                <a:cubicBezTo>
                  <a:pt x="1613535" y="1717040"/>
                  <a:pt x="2056130" y="1702435"/>
                  <a:pt x="2453005" y="1840230"/>
                </a:cubicBezTo>
                <a:lnTo>
                  <a:pt x="2902585" y="1748790"/>
                </a:lnTo>
                <a:lnTo>
                  <a:pt x="3213100" y="1402080"/>
                </a:lnTo>
                <a:lnTo>
                  <a:pt x="3365500" y="1590675"/>
                </a:lnTo>
                <a:lnTo>
                  <a:pt x="3575050" y="1676400"/>
                </a:lnTo>
                <a:lnTo>
                  <a:pt x="3746500" y="1800225"/>
                </a:lnTo>
                <a:lnTo>
                  <a:pt x="4565650" y="1943100"/>
                </a:lnTo>
                <a:lnTo>
                  <a:pt x="4699000" y="1866900"/>
                </a:lnTo>
                <a:lnTo>
                  <a:pt x="6794500" y="2428875"/>
                </a:lnTo>
                <a:lnTo>
                  <a:pt x="6804025" y="1238250"/>
                </a:lnTo>
                <a:lnTo>
                  <a:pt x="5108575" y="952500"/>
                </a:lnTo>
                <a:lnTo>
                  <a:pt x="4632325" y="838200"/>
                </a:lnTo>
                <a:lnTo>
                  <a:pt x="4289425" y="609600"/>
                </a:lnTo>
                <a:lnTo>
                  <a:pt x="4184650" y="590550"/>
                </a:lnTo>
                <a:lnTo>
                  <a:pt x="3832225" y="771525"/>
                </a:lnTo>
                <a:lnTo>
                  <a:pt x="3155950" y="638175"/>
                </a:lnTo>
                <a:lnTo>
                  <a:pt x="2603500" y="447675"/>
                </a:lnTo>
                <a:lnTo>
                  <a:pt x="2317750" y="190500"/>
                </a:lnTo>
                <a:lnTo>
                  <a:pt x="1508125" y="0"/>
                </a:lnTo>
                <a:lnTo>
                  <a:pt x="1203325" y="180975"/>
                </a:lnTo>
                <a:lnTo>
                  <a:pt x="533400" y="9525"/>
                </a:lnTo>
                <a:close/>
              </a:path>
            </a:pathLst>
          </a:custGeom>
          <a:solidFill>
            <a:srgbClr val="FF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Box 16"/>
          <p:cNvSpPr txBox="1">
            <a:spLocks noChangeArrowheads="1"/>
          </p:cNvSpPr>
          <p:nvPr/>
        </p:nvSpPr>
        <p:spPr bwMode="auto">
          <a:xfrm>
            <a:off x="3100856" y="2293156"/>
            <a:ext cx="1872439" cy="400110"/>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Upper Palace</a:t>
            </a:r>
          </a:p>
        </p:txBody>
      </p:sp>
      <p:sp>
        <p:nvSpPr>
          <p:cNvPr id="11" name="Text Box 16">
            <a:extLst>
              <a:ext uri="{FF2B5EF4-FFF2-40B4-BE49-F238E27FC236}">
                <a16:creationId xmlns:a16="http://schemas.microsoft.com/office/drawing/2014/main" id="{7B01CAE8-8319-47E7-921B-2B03FB7E4D2C}"/>
              </a:ext>
            </a:extLst>
          </p:cNvPr>
          <p:cNvSpPr txBox="1">
            <a:spLocks noChangeArrowheads="1"/>
          </p:cNvSpPr>
          <p:nvPr/>
        </p:nvSpPr>
        <p:spPr bwMode="auto">
          <a:xfrm>
            <a:off x="7051223" y="4005262"/>
            <a:ext cx="1872439" cy="400110"/>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Lower Palace</a:t>
            </a:r>
          </a:p>
        </p:txBody>
      </p:sp>
      <p:sp>
        <p:nvSpPr>
          <p:cNvPr id="12" name="Text Box 16">
            <a:extLst>
              <a:ext uri="{FF2B5EF4-FFF2-40B4-BE49-F238E27FC236}">
                <a16:creationId xmlns:a16="http://schemas.microsoft.com/office/drawing/2014/main" id="{28587799-9963-4E8F-9537-1F0351948FA7}"/>
              </a:ext>
            </a:extLst>
          </p:cNvPr>
          <p:cNvSpPr txBox="1">
            <a:spLocks noChangeArrowheads="1"/>
          </p:cNvSpPr>
          <p:nvPr/>
        </p:nvSpPr>
        <p:spPr bwMode="auto">
          <a:xfrm>
            <a:off x="3587491" y="4703276"/>
            <a:ext cx="1872439" cy="400110"/>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Audience Hall</a:t>
            </a:r>
          </a:p>
        </p:txBody>
      </p:sp>
      <p:sp>
        <p:nvSpPr>
          <p:cNvPr id="13" name="Text Box 16">
            <a:extLst>
              <a:ext uri="{FF2B5EF4-FFF2-40B4-BE49-F238E27FC236}">
                <a16:creationId xmlns:a16="http://schemas.microsoft.com/office/drawing/2014/main" id="{156BBA25-5B3E-4E91-B8D4-2DD2DDA43055}"/>
              </a:ext>
            </a:extLst>
          </p:cNvPr>
          <p:cNvSpPr txBox="1">
            <a:spLocks noChangeArrowheads="1"/>
          </p:cNvSpPr>
          <p:nvPr/>
        </p:nvSpPr>
        <p:spPr bwMode="auto">
          <a:xfrm>
            <a:off x="1632448" y="4301637"/>
            <a:ext cx="1872439" cy="707886"/>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offices &amp;</a:t>
            </a:r>
            <a:br>
              <a:rPr lang="en-US" sz="2000" dirty="0">
                <a:solidFill>
                  <a:srgbClr val="FFFFFF"/>
                </a:solidFill>
                <a:effectLst>
                  <a:glow rad="76200">
                    <a:srgbClr val="000000">
                      <a:alpha val="60000"/>
                    </a:srgbClr>
                  </a:glow>
                </a:effectLst>
                <a:cs typeface="Calibri" pitchFamily="34" charset="0"/>
              </a:rPr>
            </a:br>
            <a:r>
              <a:rPr lang="en-US" sz="2000" dirty="0">
                <a:solidFill>
                  <a:srgbClr val="FFFFFF"/>
                </a:solidFill>
                <a:effectLst>
                  <a:glow rad="76200">
                    <a:srgbClr val="000000">
                      <a:alpha val="60000"/>
                    </a:srgbClr>
                  </a:glow>
                </a:effectLst>
                <a:cs typeface="Calibri" pitchFamily="34" charset="0"/>
              </a:rPr>
              <a:t>administration</a:t>
            </a:r>
          </a:p>
        </p:txBody>
      </p:sp>
      <p:sp>
        <p:nvSpPr>
          <p:cNvPr id="14" name="Text Box 16">
            <a:extLst>
              <a:ext uri="{FF2B5EF4-FFF2-40B4-BE49-F238E27FC236}">
                <a16:creationId xmlns:a16="http://schemas.microsoft.com/office/drawing/2014/main" id="{1FBCC804-E1E4-4377-9211-ADF4A992A129}"/>
              </a:ext>
            </a:extLst>
          </p:cNvPr>
          <p:cNvSpPr txBox="1">
            <a:spLocks noChangeArrowheads="1"/>
          </p:cNvSpPr>
          <p:nvPr/>
        </p:nvSpPr>
        <p:spPr bwMode="auto">
          <a:xfrm rot="849486">
            <a:off x="3689067" y="3228945"/>
            <a:ext cx="2201093" cy="400110"/>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peristyle courtyard</a:t>
            </a:r>
          </a:p>
        </p:txBody>
      </p:sp>
      <p:sp>
        <p:nvSpPr>
          <p:cNvPr id="15" name="Line 9">
            <a:extLst>
              <a:ext uri="{FF2B5EF4-FFF2-40B4-BE49-F238E27FC236}">
                <a16:creationId xmlns:a16="http://schemas.microsoft.com/office/drawing/2014/main" id="{DAA79A59-5FFA-4D97-88BB-3A21AA592EF1}"/>
              </a:ext>
            </a:extLst>
          </p:cNvPr>
          <p:cNvSpPr>
            <a:spLocks noChangeShapeType="1"/>
          </p:cNvSpPr>
          <p:nvPr/>
        </p:nvSpPr>
        <p:spPr bwMode="auto">
          <a:xfrm flipV="1">
            <a:off x="2867246" y="3776412"/>
            <a:ext cx="410516" cy="54663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a:ea typeface="+mn-ea"/>
              <a:cs typeface="+mn-cs"/>
            </a:endParaRPr>
          </a:p>
        </p:txBody>
      </p:sp>
      <p:sp>
        <p:nvSpPr>
          <p:cNvPr id="16" name="Text Box 16">
            <a:extLst>
              <a:ext uri="{FF2B5EF4-FFF2-40B4-BE49-F238E27FC236}">
                <a16:creationId xmlns:a16="http://schemas.microsoft.com/office/drawing/2014/main" id="{49B1BEE3-BAB1-4BE1-B716-3D043E7AAD79}"/>
              </a:ext>
            </a:extLst>
          </p:cNvPr>
          <p:cNvSpPr txBox="1">
            <a:spLocks noChangeArrowheads="1"/>
          </p:cNvSpPr>
          <p:nvPr/>
        </p:nvSpPr>
        <p:spPr bwMode="auto">
          <a:xfrm>
            <a:off x="5308724" y="4901016"/>
            <a:ext cx="1872439" cy="707886"/>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bathhouse</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and mikveh</a:t>
            </a:r>
          </a:p>
        </p:txBody>
      </p:sp>
      <p:sp>
        <p:nvSpPr>
          <p:cNvPr id="17" name="Line 9">
            <a:extLst>
              <a:ext uri="{FF2B5EF4-FFF2-40B4-BE49-F238E27FC236}">
                <a16:creationId xmlns:a16="http://schemas.microsoft.com/office/drawing/2014/main" id="{BCD3D502-A548-4AB8-A6B3-D06C22B9862E}"/>
              </a:ext>
            </a:extLst>
          </p:cNvPr>
          <p:cNvSpPr>
            <a:spLocks noChangeShapeType="1"/>
          </p:cNvSpPr>
          <p:nvPr/>
        </p:nvSpPr>
        <p:spPr bwMode="auto">
          <a:xfrm flipH="1" flipV="1">
            <a:off x="5308724" y="4323046"/>
            <a:ext cx="596940" cy="577969"/>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a:ea typeface="+mn-ea"/>
              <a:cs typeface="+mn-cs"/>
            </a:endParaRPr>
          </a:p>
        </p:txBody>
      </p:sp>
      <p:sp>
        <p:nvSpPr>
          <p:cNvPr id="8" name="Line 9">
            <a:extLst>
              <a:ext uri="{FF2B5EF4-FFF2-40B4-BE49-F238E27FC236}">
                <a16:creationId xmlns:a16="http://schemas.microsoft.com/office/drawing/2014/main" id="{7002DD52-0197-4587-97DF-E65B9E1BFA35}"/>
              </a:ext>
            </a:extLst>
          </p:cNvPr>
          <p:cNvSpPr>
            <a:spLocks noChangeShapeType="1"/>
          </p:cNvSpPr>
          <p:nvPr/>
        </p:nvSpPr>
        <p:spPr bwMode="auto">
          <a:xfrm flipH="1" flipV="1">
            <a:off x="4455398" y="4191758"/>
            <a:ext cx="0" cy="45769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112991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D872333-2875-4000-AA91-001C146E18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Rome from St. Peter’s Basilica (from the north)</a:t>
            </a:r>
          </a:p>
        </p:txBody>
      </p:sp>
      <p:sp>
        <p:nvSpPr>
          <p:cNvPr id="4" name="Text Placeholder 3"/>
          <p:cNvSpPr>
            <a:spLocks noGrp="1"/>
          </p:cNvSpPr>
          <p:nvPr>
            <p:ph type="body" sz="quarter" idx="12"/>
          </p:nvPr>
        </p:nvSpPr>
        <p:spPr/>
        <p:txBody>
          <a:bodyPr/>
          <a:lstStyle/>
          <a:p>
            <a:r>
              <a:rPr lang="en-US" dirty="0"/>
              <a:t>1:7</a:t>
            </a:r>
          </a:p>
        </p:txBody>
      </p:sp>
      <p:sp>
        <p:nvSpPr>
          <p:cNvPr id="2" name="Title 1"/>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360636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2CAB28-FB05-4286-999A-347DC46A5A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Model of Rome in the 4th century AD (from the north)</a:t>
            </a:r>
          </a:p>
        </p:txBody>
      </p:sp>
      <p:sp>
        <p:nvSpPr>
          <p:cNvPr id="4" name="Text Placeholder 3"/>
          <p:cNvSpPr>
            <a:spLocks noGrp="1"/>
          </p:cNvSpPr>
          <p:nvPr>
            <p:ph type="body" sz="quarter" idx="12"/>
          </p:nvPr>
        </p:nvSpPr>
        <p:spPr/>
        <p:txBody>
          <a:bodyPr/>
          <a:lstStyle/>
          <a:p>
            <a:r>
              <a:rPr lang="en-US" dirty="0"/>
              <a:t>1:7</a:t>
            </a:r>
          </a:p>
        </p:txBody>
      </p:sp>
      <p:sp>
        <p:nvSpPr>
          <p:cNvPr id="2" name="Title 1"/>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5843840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0D8789-9FE3-4B4A-9557-88D051C6B5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Forum of Rome (from the north)</a:t>
            </a:r>
          </a:p>
        </p:txBody>
      </p:sp>
      <p:sp>
        <p:nvSpPr>
          <p:cNvPr id="4" name="Text Placeholder 3"/>
          <p:cNvSpPr>
            <a:spLocks noGrp="1"/>
          </p:cNvSpPr>
          <p:nvPr>
            <p:ph type="body" sz="quarter" idx="12"/>
          </p:nvPr>
        </p:nvSpPr>
        <p:spPr/>
        <p:txBody>
          <a:bodyPr/>
          <a:lstStyle/>
          <a:p>
            <a:r>
              <a:rPr lang="en-US" dirty="0"/>
              <a:t>1:7</a:t>
            </a:r>
          </a:p>
        </p:txBody>
      </p:sp>
      <p:sp>
        <p:nvSpPr>
          <p:cNvPr id="2" name="Title 1"/>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25487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0D8789-9FE3-4B4A-9557-88D051C6B5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Forum of Rome (from the north)</a:t>
            </a:r>
          </a:p>
        </p:txBody>
      </p:sp>
      <p:sp>
        <p:nvSpPr>
          <p:cNvPr id="4" name="Text Placeholder 3"/>
          <p:cNvSpPr>
            <a:spLocks noGrp="1"/>
          </p:cNvSpPr>
          <p:nvPr>
            <p:ph type="body" sz="quarter" idx="12"/>
          </p:nvPr>
        </p:nvSpPr>
        <p:spPr/>
        <p:txBody>
          <a:bodyPr/>
          <a:lstStyle/>
          <a:p>
            <a:r>
              <a:rPr lang="en-US" dirty="0"/>
              <a:t>1:7</a:t>
            </a:r>
          </a:p>
        </p:txBody>
      </p:sp>
      <p:sp>
        <p:nvSpPr>
          <p:cNvPr id="2" name="Title 1"/>
          <p:cNvSpPr>
            <a:spLocks noGrp="1"/>
          </p:cNvSpPr>
          <p:nvPr>
            <p:ph type="title"/>
          </p:nvPr>
        </p:nvSpPr>
        <p:spPr/>
        <p:txBody>
          <a:bodyPr/>
          <a:lstStyle/>
          <a:p>
            <a:r>
              <a:rPr lang="en-US" dirty="0"/>
              <a:t>In my imprisonment</a:t>
            </a:r>
          </a:p>
        </p:txBody>
      </p:sp>
      <p:sp>
        <p:nvSpPr>
          <p:cNvPr id="9" name="Text Box 13">
            <a:extLst>
              <a:ext uri="{FF2B5EF4-FFF2-40B4-BE49-F238E27FC236}">
                <a16:creationId xmlns:a16="http://schemas.microsoft.com/office/drawing/2014/main" id="{31F19787-1069-44D6-B2BC-F40BFE9BB0F1}"/>
              </a:ext>
            </a:extLst>
          </p:cNvPr>
          <p:cNvSpPr txBox="1">
            <a:spLocks noChangeArrowheads="1"/>
          </p:cNvSpPr>
          <p:nvPr/>
        </p:nvSpPr>
        <p:spPr bwMode="auto">
          <a:xfrm>
            <a:off x="5943600" y="457200"/>
            <a:ext cx="1941557" cy="707886"/>
          </a:xfrm>
          <a:prstGeom prst="rect">
            <a:avLst/>
          </a:prstGeom>
          <a:noFill/>
          <a:ln w="9525">
            <a:noFill/>
            <a:miter lim="800000"/>
            <a:headEnd/>
            <a:tailEnd/>
          </a:ln>
          <a:effectLst/>
        </p:spPr>
        <p:txBody>
          <a:bodyPr wrap="none">
            <a:spAutoFit/>
          </a:bodyPr>
          <a:lstStyle/>
          <a:p>
            <a:pPr algn="ctr">
              <a:defRPr/>
            </a:pPr>
            <a:r>
              <a:rPr lang="en-US" sz="2000" dirty="0">
                <a:solidFill>
                  <a:srgbClr val="FEFFFF"/>
                </a:solidFill>
                <a:effectLst>
                  <a:glow rad="76200">
                    <a:srgbClr val="010000">
                      <a:alpha val="60000"/>
                    </a:srgbClr>
                  </a:glow>
                </a:effectLst>
                <a:latin typeface="Calibri" pitchFamily="34" charset="0"/>
                <a:ea typeface="+mn-ea"/>
                <a:cs typeface="Calibri" pitchFamily="34" charset="0"/>
              </a:rPr>
              <a:t>Temple of Castor</a:t>
            </a:r>
          </a:p>
          <a:p>
            <a:pPr algn="ctr">
              <a:defRPr/>
            </a:pPr>
            <a:r>
              <a:rPr lang="en-US" sz="2000" dirty="0">
                <a:solidFill>
                  <a:srgbClr val="FEFFFF"/>
                </a:solidFill>
                <a:effectLst>
                  <a:glow rad="76200">
                    <a:srgbClr val="010000">
                      <a:alpha val="60000"/>
                    </a:srgbClr>
                  </a:glow>
                </a:effectLst>
                <a:latin typeface="Calibri" pitchFamily="34" charset="0"/>
                <a:ea typeface="+mn-ea"/>
                <a:cs typeface="Calibri" pitchFamily="34" charset="0"/>
              </a:rPr>
              <a:t>and </a:t>
            </a:r>
            <a:r>
              <a:rPr lang="en-US" sz="2000" dirty="0" err="1">
                <a:solidFill>
                  <a:srgbClr val="FEFFFF"/>
                </a:solidFill>
                <a:effectLst>
                  <a:glow rad="76200">
                    <a:srgbClr val="010000">
                      <a:alpha val="60000"/>
                    </a:srgbClr>
                  </a:glow>
                </a:effectLst>
                <a:latin typeface="Calibri" pitchFamily="34" charset="0"/>
                <a:ea typeface="+mn-ea"/>
                <a:cs typeface="Calibri" pitchFamily="34" charset="0"/>
              </a:rPr>
              <a:t>Pollux</a:t>
            </a:r>
            <a:endParaRPr lang="en-US" sz="2000" dirty="0">
              <a:solidFill>
                <a:srgbClr val="FEFFFF"/>
              </a:solidFill>
              <a:effectLst>
                <a:glow rad="76200">
                  <a:srgbClr val="010000">
                    <a:alpha val="60000"/>
                  </a:srgbClr>
                </a:glow>
              </a:effectLst>
              <a:latin typeface="Calibri" pitchFamily="34" charset="0"/>
              <a:ea typeface="+mn-ea"/>
              <a:cs typeface="Calibri" pitchFamily="34" charset="0"/>
            </a:endParaRPr>
          </a:p>
        </p:txBody>
      </p:sp>
      <p:sp>
        <p:nvSpPr>
          <p:cNvPr id="10" name="Text Box 13">
            <a:extLst>
              <a:ext uri="{FF2B5EF4-FFF2-40B4-BE49-F238E27FC236}">
                <a16:creationId xmlns:a16="http://schemas.microsoft.com/office/drawing/2014/main" id="{ECA0225C-1CD8-4987-A41B-AEB952B0001B}"/>
              </a:ext>
            </a:extLst>
          </p:cNvPr>
          <p:cNvSpPr txBox="1">
            <a:spLocks noChangeArrowheads="1"/>
          </p:cNvSpPr>
          <p:nvPr/>
        </p:nvSpPr>
        <p:spPr bwMode="auto">
          <a:xfrm>
            <a:off x="6934200" y="3886200"/>
            <a:ext cx="1468195"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Basilica Julia</a:t>
            </a:r>
          </a:p>
        </p:txBody>
      </p:sp>
      <p:sp>
        <p:nvSpPr>
          <p:cNvPr id="11" name="TextBox 10">
            <a:extLst>
              <a:ext uri="{FF2B5EF4-FFF2-40B4-BE49-F238E27FC236}">
                <a16:creationId xmlns:a16="http://schemas.microsoft.com/office/drawing/2014/main" id="{C05A2C7A-EA31-4CF5-B588-A59ECE89DB8D}"/>
              </a:ext>
            </a:extLst>
          </p:cNvPr>
          <p:cNvSpPr txBox="1"/>
          <p:nvPr/>
        </p:nvSpPr>
        <p:spPr>
          <a:xfrm>
            <a:off x="152400" y="2971800"/>
            <a:ext cx="2057400" cy="707886"/>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Arch of</a:t>
            </a:r>
          </a:p>
          <a:p>
            <a:r>
              <a:rPr lang="en-US" dirty="0"/>
              <a:t>Severus</a:t>
            </a:r>
          </a:p>
        </p:txBody>
      </p:sp>
      <p:sp>
        <p:nvSpPr>
          <p:cNvPr id="12" name="TextBox 11">
            <a:extLst>
              <a:ext uri="{FF2B5EF4-FFF2-40B4-BE49-F238E27FC236}">
                <a16:creationId xmlns:a16="http://schemas.microsoft.com/office/drawing/2014/main" id="{C3FD3664-B0DD-47E8-B27C-BD74CC0CF797}"/>
              </a:ext>
            </a:extLst>
          </p:cNvPr>
          <p:cNvSpPr txBox="1"/>
          <p:nvPr/>
        </p:nvSpPr>
        <p:spPr>
          <a:xfrm>
            <a:off x="3796078" y="326052"/>
            <a:ext cx="2209800"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Column of </a:t>
            </a:r>
            <a:r>
              <a:rPr lang="en-US" dirty="0" err="1"/>
              <a:t>Phocas</a:t>
            </a:r>
            <a:endParaRPr lang="en-US" dirty="0"/>
          </a:p>
        </p:txBody>
      </p:sp>
      <p:sp>
        <p:nvSpPr>
          <p:cNvPr id="13" name="Text Box 16">
            <a:extLst>
              <a:ext uri="{FF2B5EF4-FFF2-40B4-BE49-F238E27FC236}">
                <a16:creationId xmlns:a16="http://schemas.microsoft.com/office/drawing/2014/main" id="{4B13D648-2A33-4B06-9405-5AD3165101A7}"/>
              </a:ext>
            </a:extLst>
          </p:cNvPr>
          <p:cNvSpPr txBox="1">
            <a:spLocks noChangeArrowheads="1"/>
          </p:cNvSpPr>
          <p:nvPr/>
        </p:nvSpPr>
        <p:spPr bwMode="auto">
          <a:xfrm>
            <a:off x="1219200" y="381000"/>
            <a:ext cx="1900255" cy="707886"/>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Temple of Venus</a:t>
            </a:r>
          </a:p>
          <a:p>
            <a:r>
              <a:rPr lang="en-US" dirty="0"/>
              <a:t>and Rome</a:t>
            </a:r>
          </a:p>
        </p:txBody>
      </p:sp>
      <p:sp>
        <p:nvSpPr>
          <p:cNvPr id="14" name="TextBox 13">
            <a:extLst>
              <a:ext uri="{FF2B5EF4-FFF2-40B4-BE49-F238E27FC236}">
                <a16:creationId xmlns:a16="http://schemas.microsoft.com/office/drawing/2014/main" id="{595FB9EA-1761-488B-963F-083DF395A053}"/>
              </a:ext>
            </a:extLst>
          </p:cNvPr>
          <p:cNvSpPr txBox="1"/>
          <p:nvPr/>
        </p:nvSpPr>
        <p:spPr>
          <a:xfrm>
            <a:off x="3352800" y="1600200"/>
            <a:ext cx="2057400" cy="707886"/>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Arch of</a:t>
            </a:r>
          </a:p>
          <a:p>
            <a:r>
              <a:rPr lang="en-US" dirty="0"/>
              <a:t>Titus</a:t>
            </a:r>
          </a:p>
        </p:txBody>
      </p:sp>
      <p:sp>
        <p:nvSpPr>
          <p:cNvPr id="15" name="Text Box 13">
            <a:extLst>
              <a:ext uri="{FF2B5EF4-FFF2-40B4-BE49-F238E27FC236}">
                <a16:creationId xmlns:a16="http://schemas.microsoft.com/office/drawing/2014/main" id="{9553788A-58F1-46B0-9C9E-FA1FA3EAC528}"/>
              </a:ext>
            </a:extLst>
          </p:cNvPr>
          <p:cNvSpPr txBox="1">
            <a:spLocks noChangeArrowheads="1"/>
          </p:cNvSpPr>
          <p:nvPr/>
        </p:nvSpPr>
        <p:spPr bwMode="auto">
          <a:xfrm>
            <a:off x="6889953" y="1733490"/>
            <a:ext cx="1415847"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Palatine Hill</a:t>
            </a:r>
          </a:p>
        </p:txBody>
      </p:sp>
      <p:sp>
        <p:nvSpPr>
          <p:cNvPr id="16" name="Text Box 16">
            <a:extLst>
              <a:ext uri="{FF2B5EF4-FFF2-40B4-BE49-F238E27FC236}">
                <a16:creationId xmlns:a16="http://schemas.microsoft.com/office/drawing/2014/main" id="{E9012C9A-3F33-438B-A5D8-EA6306C460B2}"/>
              </a:ext>
            </a:extLst>
          </p:cNvPr>
          <p:cNvSpPr txBox="1">
            <a:spLocks noChangeArrowheads="1"/>
          </p:cNvSpPr>
          <p:nvPr/>
        </p:nvSpPr>
        <p:spPr bwMode="auto">
          <a:xfrm>
            <a:off x="0" y="1447800"/>
            <a:ext cx="2095496"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err="1"/>
              <a:t>Basilica</a:t>
            </a:r>
            <a:r>
              <a:rPr lang="en-US" dirty="0"/>
              <a:t> </a:t>
            </a:r>
            <a:r>
              <a:rPr lang="en-US" dirty="0" err="1"/>
              <a:t>Maxentius</a:t>
            </a:r>
          </a:p>
        </p:txBody>
      </p:sp>
      <p:sp>
        <p:nvSpPr>
          <p:cNvPr id="17" name="Line 9">
            <a:extLst>
              <a:ext uri="{FF2B5EF4-FFF2-40B4-BE49-F238E27FC236}">
                <a16:creationId xmlns:a16="http://schemas.microsoft.com/office/drawing/2014/main" id="{C97E26FF-01C8-405A-AD38-AD070F76491D}"/>
              </a:ext>
            </a:extLst>
          </p:cNvPr>
          <p:cNvSpPr>
            <a:spLocks noChangeShapeType="1"/>
          </p:cNvSpPr>
          <p:nvPr/>
        </p:nvSpPr>
        <p:spPr bwMode="auto">
          <a:xfrm flipH="1">
            <a:off x="4925567" y="726162"/>
            <a:ext cx="129949" cy="1940838"/>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
        <p:nvSpPr>
          <p:cNvPr id="18" name="Rectangle 17">
            <a:extLst>
              <a:ext uri="{FF2B5EF4-FFF2-40B4-BE49-F238E27FC236}">
                <a16:creationId xmlns:a16="http://schemas.microsoft.com/office/drawing/2014/main" id="{447A6C97-FDA9-4B9D-A4E8-423B45070C32}"/>
              </a:ext>
            </a:extLst>
          </p:cNvPr>
          <p:cNvSpPr/>
          <p:nvPr/>
        </p:nvSpPr>
        <p:spPr>
          <a:xfrm>
            <a:off x="838200" y="1865376"/>
            <a:ext cx="1600200" cy="609600"/>
          </a:xfrm>
          <a:prstGeom prst="rect">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
        <p:nvSpPr>
          <p:cNvPr id="19" name="Rectangle 18">
            <a:extLst>
              <a:ext uri="{FF2B5EF4-FFF2-40B4-BE49-F238E27FC236}">
                <a16:creationId xmlns:a16="http://schemas.microsoft.com/office/drawing/2014/main" id="{CE1AE94F-3DF2-4E58-89E1-E5139D108CCF}"/>
              </a:ext>
            </a:extLst>
          </p:cNvPr>
          <p:cNvSpPr/>
          <p:nvPr/>
        </p:nvSpPr>
        <p:spPr>
          <a:xfrm>
            <a:off x="3941064" y="2286000"/>
            <a:ext cx="457200" cy="533400"/>
          </a:xfrm>
          <a:prstGeom prst="rect">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
        <p:nvSpPr>
          <p:cNvPr id="20" name="Oval 19">
            <a:extLst>
              <a:ext uri="{FF2B5EF4-FFF2-40B4-BE49-F238E27FC236}">
                <a16:creationId xmlns:a16="http://schemas.microsoft.com/office/drawing/2014/main" id="{88402D39-F80D-4522-B4A8-05D1CA6D5296}"/>
              </a:ext>
            </a:extLst>
          </p:cNvPr>
          <p:cNvSpPr/>
          <p:nvPr/>
        </p:nvSpPr>
        <p:spPr>
          <a:xfrm>
            <a:off x="2962656" y="5120640"/>
            <a:ext cx="838200" cy="685800"/>
          </a:xfrm>
          <a:prstGeom prst="ellips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
        <p:nvSpPr>
          <p:cNvPr id="21" name="TextBox 20">
            <a:extLst>
              <a:ext uri="{FF2B5EF4-FFF2-40B4-BE49-F238E27FC236}">
                <a16:creationId xmlns:a16="http://schemas.microsoft.com/office/drawing/2014/main" id="{577BE860-989A-455E-9F4E-DD4D571E2E13}"/>
              </a:ext>
            </a:extLst>
          </p:cNvPr>
          <p:cNvSpPr txBox="1"/>
          <p:nvPr/>
        </p:nvSpPr>
        <p:spPr>
          <a:xfrm>
            <a:off x="1143000" y="5619690"/>
            <a:ext cx="2057400"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Umbilicus </a:t>
            </a:r>
            <a:r>
              <a:rPr lang="en-US" dirty="0" err="1"/>
              <a:t>Urbum</a:t>
            </a:r>
            <a:endParaRPr lang="en-US" dirty="0"/>
          </a:p>
        </p:txBody>
      </p:sp>
      <p:sp>
        <p:nvSpPr>
          <p:cNvPr id="22" name="Text Box 16">
            <a:extLst>
              <a:ext uri="{FF2B5EF4-FFF2-40B4-BE49-F238E27FC236}">
                <a16:creationId xmlns:a16="http://schemas.microsoft.com/office/drawing/2014/main" id="{9F621D18-9689-4D76-AA0F-D409FBA95F90}"/>
              </a:ext>
            </a:extLst>
          </p:cNvPr>
          <p:cNvSpPr txBox="1">
            <a:spLocks noChangeArrowheads="1"/>
          </p:cNvSpPr>
          <p:nvPr/>
        </p:nvSpPr>
        <p:spPr bwMode="auto">
          <a:xfrm>
            <a:off x="4115282" y="5181600"/>
            <a:ext cx="1066318"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Rostrum</a:t>
            </a:r>
          </a:p>
        </p:txBody>
      </p:sp>
      <p:sp>
        <p:nvSpPr>
          <p:cNvPr id="23" name="Rectangle 22">
            <a:extLst>
              <a:ext uri="{FF2B5EF4-FFF2-40B4-BE49-F238E27FC236}">
                <a16:creationId xmlns:a16="http://schemas.microsoft.com/office/drawing/2014/main" id="{A6D15FEC-AFEB-47D3-85A6-380C76564B36}"/>
              </a:ext>
            </a:extLst>
          </p:cNvPr>
          <p:cNvSpPr/>
          <p:nvPr/>
        </p:nvSpPr>
        <p:spPr>
          <a:xfrm>
            <a:off x="2743200" y="2170176"/>
            <a:ext cx="685800" cy="573024"/>
          </a:xfrm>
          <a:prstGeom prst="rect">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
        <p:nvSpPr>
          <p:cNvPr id="24" name="Line 9">
            <a:extLst>
              <a:ext uri="{FF2B5EF4-FFF2-40B4-BE49-F238E27FC236}">
                <a16:creationId xmlns:a16="http://schemas.microsoft.com/office/drawing/2014/main" id="{504E815E-34F8-49B8-96F4-415E8C0F801D}"/>
              </a:ext>
            </a:extLst>
          </p:cNvPr>
          <p:cNvSpPr>
            <a:spLocks noChangeShapeType="1"/>
          </p:cNvSpPr>
          <p:nvPr/>
        </p:nvSpPr>
        <p:spPr bwMode="auto">
          <a:xfrm>
            <a:off x="2514600" y="1066800"/>
            <a:ext cx="365760" cy="96774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
        <p:nvSpPr>
          <p:cNvPr id="25" name="Freeform 22">
            <a:extLst>
              <a:ext uri="{FF2B5EF4-FFF2-40B4-BE49-F238E27FC236}">
                <a16:creationId xmlns:a16="http://schemas.microsoft.com/office/drawing/2014/main" id="{C81BA3E8-B7AC-4EE5-939E-F9BAAD641EF1}"/>
              </a:ext>
            </a:extLst>
          </p:cNvPr>
          <p:cNvSpPr/>
          <p:nvPr/>
        </p:nvSpPr>
        <p:spPr>
          <a:xfrm>
            <a:off x="5106089" y="2354905"/>
            <a:ext cx="2103285" cy="1481738"/>
          </a:xfrm>
          <a:custGeom>
            <a:avLst/>
            <a:gdLst>
              <a:gd name="connsiteX0" fmla="*/ 13228 w 2103285"/>
              <a:gd name="connsiteY0" fmla="*/ 992236 h 1481738"/>
              <a:gd name="connsiteX1" fmla="*/ 13228 w 2103285"/>
              <a:gd name="connsiteY1" fmla="*/ 1481738 h 1481738"/>
              <a:gd name="connsiteX2" fmla="*/ 2103285 w 2103285"/>
              <a:gd name="connsiteY2" fmla="*/ 1455279 h 1481738"/>
              <a:gd name="connsiteX3" fmla="*/ 2103285 w 2103285"/>
              <a:gd name="connsiteY3" fmla="*/ 979006 h 1481738"/>
              <a:gd name="connsiteX4" fmla="*/ 1190539 w 2103285"/>
              <a:gd name="connsiteY4" fmla="*/ 1005465 h 1481738"/>
              <a:gd name="connsiteX5" fmla="*/ 1190539 w 2103285"/>
              <a:gd name="connsiteY5" fmla="*/ 0 h 1481738"/>
              <a:gd name="connsiteX6" fmla="*/ 582041 w 2103285"/>
              <a:gd name="connsiteY6" fmla="*/ 0 h 1481738"/>
              <a:gd name="connsiteX7" fmla="*/ 595269 w 2103285"/>
              <a:gd name="connsiteY7" fmla="*/ 886397 h 1481738"/>
              <a:gd name="connsiteX8" fmla="*/ 0 w 2103285"/>
              <a:gd name="connsiteY8" fmla="*/ 912857 h 1481738"/>
              <a:gd name="connsiteX9" fmla="*/ 13228 w 2103285"/>
              <a:gd name="connsiteY9" fmla="*/ 992236 h 148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3285" h="1481738">
                <a:moveTo>
                  <a:pt x="13228" y="992236"/>
                </a:moveTo>
                <a:lnTo>
                  <a:pt x="13228" y="1481738"/>
                </a:lnTo>
                <a:lnTo>
                  <a:pt x="2103285" y="1455279"/>
                </a:lnTo>
                <a:lnTo>
                  <a:pt x="2103285" y="979006"/>
                </a:lnTo>
                <a:lnTo>
                  <a:pt x="1190539" y="1005465"/>
                </a:lnTo>
                <a:lnTo>
                  <a:pt x="1190539" y="0"/>
                </a:lnTo>
                <a:lnTo>
                  <a:pt x="582041" y="0"/>
                </a:lnTo>
                <a:lnTo>
                  <a:pt x="595269" y="886397"/>
                </a:lnTo>
                <a:lnTo>
                  <a:pt x="0" y="912857"/>
                </a:lnTo>
                <a:lnTo>
                  <a:pt x="13228" y="992236"/>
                </a:lnTo>
                <a:close/>
              </a:path>
            </a:pathLst>
          </a:cu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
        <p:nvSpPr>
          <p:cNvPr id="26" name="Line 9">
            <a:extLst>
              <a:ext uri="{FF2B5EF4-FFF2-40B4-BE49-F238E27FC236}">
                <a16:creationId xmlns:a16="http://schemas.microsoft.com/office/drawing/2014/main" id="{1601B1B3-78D2-4B6F-8B5C-CD44381ABFD5}"/>
              </a:ext>
            </a:extLst>
          </p:cNvPr>
          <p:cNvSpPr>
            <a:spLocks noChangeShapeType="1"/>
          </p:cNvSpPr>
          <p:nvPr/>
        </p:nvSpPr>
        <p:spPr bwMode="auto">
          <a:xfrm flipH="1">
            <a:off x="6096000" y="1143000"/>
            <a:ext cx="381000" cy="11430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
        <p:nvSpPr>
          <p:cNvPr id="27" name="TextBox 26">
            <a:extLst>
              <a:ext uri="{FF2B5EF4-FFF2-40B4-BE49-F238E27FC236}">
                <a16:creationId xmlns:a16="http://schemas.microsoft.com/office/drawing/2014/main" id="{61CD1339-BD65-4FA7-9E85-4325A6AB14D9}"/>
              </a:ext>
            </a:extLst>
          </p:cNvPr>
          <p:cNvSpPr txBox="1"/>
          <p:nvPr/>
        </p:nvSpPr>
        <p:spPr>
          <a:xfrm>
            <a:off x="5791200" y="5715000"/>
            <a:ext cx="2057400"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Temple of Saturn</a:t>
            </a:r>
          </a:p>
        </p:txBody>
      </p:sp>
      <p:sp>
        <p:nvSpPr>
          <p:cNvPr id="28" name="Rectangle 27">
            <a:extLst>
              <a:ext uri="{FF2B5EF4-FFF2-40B4-BE49-F238E27FC236}">
                <a16:creationId xmlns:a16="http://schemas.microsoft.com/office/drawing/2014/main" id="{2FBF1E28-8955-4EF7-98AD-3817D62B179C}"/>
              </a:ext>
            </a:extLst>
          </p:cNvPr>
          <p:cNvSpPr/>
          <p:nvPr/>
        </p:nvSpPr>
        <p:spPr>
          <a:xfrm>
            <a:off x="8686800" y="838200"/>
            <a:ext cx="457200" cy="5681472"/>
          </a:xfrm>
          <a:prstGeom prst="rect">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
        <p:nvSpPr>
          <p:cNvPr id="29" name="Line 9">
            <a:extLst>
              <a:ext uri="{FF2B5EF4-FFF2-40B4-BE49-F238E27FC236}">
                <a16:creationId xmlns:a16="http://schemas.microsoft.com/office/drawing/2014/main" id="{E7F6A37F-3954-4E6B-897A-E4158BD84F72}"/>
              </a:ext>
            </a:extLst>
          </p:cNvPr>
          <p:cNvSpPr>
            <a:spLocks noChangeShapeType="1"/>
          </p:cNvSpPr>
          <p:nvPr/>
        </p:nvSpPr>
        <p:spPr bwMode="auto">
          <a:xfrm flipV="1">
            <a:off x="7744968" y="5486400"/>
            <a:ext cx="914400" cy="4572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
        <p:nvSpPr>
          <p:cNvPr id="30" name="Rectangle 29">
            <a:extLst>
              <a:ext uri="{FF2B5EF4-FFF2-40B4-BE49-F238E27FC236}">
                <a16:creationId xmlns:a16="http://schemas.microsoft.com/office/drawing/2014/main" id="{CC856DD6-B4AC-4414-8449-C355BE49C050}"/>
              </a:ext>
            </a:extLst>
          </p:cNvPr>
          <p:cNvSpPr/>
          <p:nvPr/>
        </p:nvSpPr>
        <p:spPr>
          <a:xfrm>
            <a:off x="3276600" y="3276600"/>
            <a:ext cx="914400" cy="457200"/>
          </a:xfrm>
          <a:prstGeom prst="rect">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
        <p:nvSpPr>
          <p:cNvPr id="31" name="Text Box 16">
            <a:extLst>
              <a:ext uri="{FF2B5EF4-FFF2-40B4-BE49-F238E27FC236}">
                <a16:creationId xmlns:a16="http://schemas.microsoft.com/office/drawing/2014/main" id="{18A6C058-F63A-4B1F-A08E-99895561DD0A}"/>
              </a:ext>
            </a:extLst>
          </p:cNvPr>
          <p:cNvSpPr txBox="1">
            <a:spLocks noChangeArrowheads="1"/>
          </p:cNvSpPr>
          <p:nvPr/>
        </p:nvSpPr>
        <p:spPr bwMode="auto">
          <a:xfrm>
            <a:off x="3124200" y="685800"/>
            <a:ext cx="1518364" cy="707886"/>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Temple of</a:t>
            </a:r>
          </a:p>
          <a:p>
            <a:r>
              <a:rPr lang="en-US" dirty="0"/>
              <a:t>Julius Caesar</a:t>
            </a:r>
          </a:p>
        </p:txBody>
      </p:sp>
      <p:sp>
        <p:nvSpPr>
          <p:cNvPr id="32" name="Line 9">
            <a:extLst>
              <a:ext uri="{FF2B5EF4-FFF2-40B4-BE49-F238E27FC236}">
                <a16:creationId xmlns:a16="http://schemas.microsoft.com/office/drawing/2014/main" id="{DA90A43E-F2AE-4A17-A05F-456FED7AB8DA}"/>
              </a:ext>
            </a:extLst>
          </p:cNvPr>
          <p:cNvSpPr>
            <a:spLocks noChangeShapeType="1"/>
          </p:cNvSpPr>
          <p:nvPr/>
        </p:nvSpPr>
        <p:spPr bwMode="auto">
          <a:xfrm flipH="1">
            <a:off x="3657600" y="1408176"/>
            <a:ext cx="152400" cy="18288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Tree>
    <p:extLst>
      <p:ext uri="{BB962C8B-B14F-4D97-AF65-F5344CB8AC3E}">
        <p14:creationId xmlns:p14="http://schemas.microsoft.com/office/powerpoint/2010/main" val="21235480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solidFill>
            <a:schemeClr val="bg1"/>
          </a:solidFill>
        </p:spPr>
        <p:txBody>
          <a:bodyPr/>
          <a:lstStyle/>
          <a:p>
            <a:r>
              <a:rPr lang="en-US" dirty="0"/>
              <a:t>Cardo IV at Herculaneum (from the west)</a:t>
            </a:r>
          </a:p>
        </p:txBody>
      </p:sp>
      <p:sp>
        <p:nvSpPr>
          <p:cNvPr id="3" name="Text Placeholder 2"/>
          <p:cNvSpPr>
            <a:spLocks noGrp="1"/>
          </p:cNvSpPr>
          <p:nvPr>
            <p:ph type="body" sz="quarter" idx="12"/>
          </p:nvPr>
        </p:nvSpPr>
        <p:spPr>
          <a:solidFill>
            <a:schemeClr val="bg1"/>
          </a:solidFill>
        </p:spPr>
        <p:txBody>
          <a:bodyPr/>
          <a:lstStyle/>
          <a:p>
            <a:r>
              <a:rPr lang="en-US" dirty="0"/>
              <a:t>1:7</a:t>
            </a:r>
          </a:p>
        </p:txBody>
      </p:sp>
      <p:sp>
        <p:nvSpPr>
          <p:cNvPr id="4" name="Title 3"/>
          <p:cNvSpPr>
            <a:spLocks noGrp="1"/>
          </p:cNvSpPr>
          <p:nvPr>
            <p:ph type="title"/>
          </p:nvPr>
        </p:nvSpPr>
        <p:spPr>
          <a:solidFill>
            <a:schemeClr val="bg1"/>
          </a:solidFill>
        </p:spPr>
        <p:txBody>
          <a:bodyPr/>
          <a:lstStyle/>
          <a:p>
            <a:r>
              <a:rPr lang="en-US" dirty="0"/>
              <a:t>In my imprisonment</a:t>
            </a:r>
          </a:p>
        </p:txBody>
      </p:sp>
      <p:pic>
        <p:nvPicPr>
          <p:cNvPr id="6" name="Picture 5">
            <a:extLst>
              <a:ext uri="{FF2B5EF4-FFF2-40B4-BE49-F238E27FC236}">
                <a16:creationId xmlns:a16="http://schemas.microsoft.com/office/drawing/2014/main" id="{37458B3D-8D6E-459C-8FB9-3D106EFBCA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2608199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7964105-B8F3-499A-B2B5-2887011AF8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1552" y="338328"/>
            <a:ext cx="4120896" cy="6181344"/>
          </a:xfrm>
          <a:prstGeom prst="rect">
            <a:avLst/>
          </a:prstGeom>
        </p:spPr>
      </p:pic>
      <p:sp>
        <p:nvSpPr>
          <p:cNvPr id="2" name="Text Placeholder 1"/>
          <p:cNvSpPr>
            <a:spLocks noGrp="1"/>
          </p:cNvSpPr>
          <p:nvPr>
            <p:ph type="body" sz="quarter" idx="10"/>
          </p:nvPr>
        </p:nvSpPr>
        <p:spPr/>
        <p:txBody>
          <a:bodyPr/>
          <a:lstStyle/>
          <a:p>
            <a:r>
              <a:rPr lang="en-US" dirty="0"/>
              <a:t>Church of San Paolo Alla </a:t>
            </a:r>
            <a:r>
              <a:rPr lang="en-US" dirty="0" err="1"/>
              <a:t>Regola</a:t>
            </a:r>
            <a:r>
              <a:rPr lang="en-US" dirty="0"/>
              <a:t>, traditional place of Paul’s house imprisonment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25192729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CFE0A3A-CD4B-41F1-82AD-ECD5C9E7C2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7964" y="0"/>
            <a:ext cx="5148072" cy="6858000"/>
          </a:xfrm>
          <a:prstGeom prst="rect">
            <a:avLst/>
          </a:prstGeom>
        </p:spPr>
      </p:pic>
      <p:sp>
        <p:nvSpPr>
          <p:cNvPr id="2" name="Text Placeholder 1"/>
          <p:cNvSpPr>
            <a:spLocks noGrp="1"/>
          </p:cNvSpPr>
          <p:nvPr>
            <p:ph type="body" sz="quarter" idx="10"/>
          </p:nvPr>
        </p:nvSpPr>
        <p:spPr/>
        <p:txBody>
          <a:bodyPr/>
          <a:lstStyle/>
          <a:p>
            <a:r>
              <a:rPr lang="en-US" dirty="0"/>
              <a:t>Exterior of the Mamertine Prison, traditional location of Paul’s second Roman imprisonment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35361012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Mamertine Prison entrance</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pic>
        <p:nvPicPr>
          <p:cNvPr id="6" name="Picture 5">
            <a:extLst>
              <a:ext uri="{FF2B5EF4-FFF2-40B4-BE49-F238E27FC236}">
                <a16:creationId xmlns:a16="http://schemas.microsoft.com/office/drawing/2014/main" id="{D20476A6-6CB2-4BFE-B71A-07EDE49570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4774596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Ancient city of Philippi (from the north)</a:t>
            </a:r>
          </a:p>
        </p:txBody>
      </p:sp>
      <p:sp>
        <p:nvSpPr>
          <p:cNvPr id="28" name="Text Placeholder 2"/>
          <p:cNvSpPr>
            <a:spLocks noGrp="1"/>
          </p:cNvSpPr>
          <p:nvPr>
            <p:ph type="body" sz="quarter" idx="12"/>
          </p:nvPr>
        </p:nvSpPr>
        <p:spPr/>
        <p:txBody>
          <a:bodyPr/>
          <a:lstStyle/>
          <a:p>
            <a:r>
              <a:rPr lang="en-US" dirty="0"/>
              <a:t>1:1</a:t>
            </a:r>
          </a:p>
        </p:txBody>
      </p:sp>
      <p:sp>
        <p:nvSpPr>
          <p:cNvPr id="29" name="Title 3"/>
          <p:cNvSpPr>
            <a:spLocks noGrp="1"/>
          </p:cNvSpPr>
          <p:nvPr>
            <p:ph type="title"/>
          </p:nvPr>
        </p:nvSpPr>
        <p:spPr/>
        <p:txBody>
          <a:bodyPr/>
          <a:lstStyle/>
          <a:p>
            <a:r>
              <a:rPr lang="en-US" dirty="0"/>
              <a:t>Paul and Timothy, slaves of Christ Jesus, to all the saints in Christ Jesus who are at Philippi</a:t>
            </a:r>
          </a:p>
        </p:txBody>
      </p:sp>
      <p:sp>
        <p:nvSpPr>
          <p:cNvPr id="7" name="Line 9"/>
          <p:cNvSpPr>
            <a:spLocks noChangeShapeType="1"/>
          </p:cNvSpPr>
          <p:nvPr/>
        </p:nvSpPr>
        <p:spPr bwMode="auto">
          <a:xfrm flipH="1">
            <a:off x="5715000" y="2767497"/>
            <a:ext cx="228600" cy="685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8" name="Text Box 16"/>
          <p:cNvSpPr txBox="1">
            <a:spLocks noChangeArrowheads="1"/>
          </p:cNvSpPr>
          <p:nvPr/>
        </p:nvSpPr>
        <p:spPr bwMode="auto">
          <a:xfrm>
            <a:off x="5486400" y="2386497"/>
            <a:ext cx="115060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Basilica B</a:t>
            </a:r>
          </a:p>
        </p:txBody>
      </p:sp>
      <p:sp>
        <p:nvSpPr>
          <p:cNvPr id="9" name="Text Box 16"/>
          <p:cNvSpPr txBox="1">
            <a:spLocks noChangeArrowheads="1"/>
          </p:cNvSpPr>
          <p:nvPr/>
        </p:nvSpPr>
        <p:spPr bwMode="auto">
          <a:xfrm>
            <a:off x="3733800" y="2005497"/>
            <a:ext cx="1428747"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commercial</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agora</a:t>
            </a:r>
          </a:p>
        </p:txBody>
      </p:sp>
      <p:sp>
        <p:nvSpPr>
          <p:cNvPr id="10" name="Line 9"/>
          <p:cNvSpPr>
            <a:spLocks noChangeShapeType="1"/>
          </p:cNvSpPr>
          <p:nvPr/>
        </p:nvSpPr>
        <p:spPr bwMode="auto">
          <a:xfrm flipH="1">
            <a:off x="4389119" y="2691297"/>
            <a:ext cx="45719" cy="1143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11" name="Text Box 16"/>
          <p:cNvSpPr txBox="1">
            <a:spLocks noChangeArrowheads="1"/>
          </p:cNvSpPr>
          <p:nvPr/>
        </p:nvSpPr>
        <p:spPr bwMode="auto">
          <a:xfrm>
            <a:off x="6858000" y="2919897"/>
            <a:ext cx="1019104"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err="1">
                <a:solidFill>
                  <a:srgbClr val="FFFFFF"/>
                </a:solidFill>
                <a:effectLst>
                  <a:glow rad="76200">
                    <a:srgbClr val="000000">
                      <a:alpha val="60000"/>
                    </a:srgbClr>
                  </a:glow>
                </a:effectLst>
                <a:cs typeface="Calibri" pitchFamily="34" charset="0"/>
              </a:rPr>
              <a:t>palestra</a:t>
            </a:r>
            <a:endParaRPr lang="en-US" sz="2000" dirty="0">
              <a:solidFill>
                <a:srgbClr val="FFFFFF"/>
              </a:solidFill>
              <a:effectLst>
                <a:glow rad="76200">
                  <a:srgbClr val="000000">
                    <a:alpha val="60000"/>
                  </a:srgbClr>
                </a:glow>
              </a:effectLst>
              <a:cs typeface="Calibri" pitchFamily="34" charset="0"/>
            </a:endParaRPr>
          </a:p>
        </p:txBody>
      </p:sp>
      <p:sp>
        <p:nvSpPr>
          <p:cNvPr id="12" name="Line 9"/>
          <p:cNvSpPr>
            <a:spLocks noChangeShapeType="1"/>
          </p:cNvSpPr>
          <p:nvPr/>
        </p:nvSpPr>
        <p:spPr bwMode="auto">
          <a:xfrm flipH="1">
            <a:off x="6248400" y="3224697"/>
            <a:ext cx="609600" cy="533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13" name="Text Box 16"/>
          <p:cNvSpPr txBox="1">
            <a:spLocks noChangeArrowheads="1"/>
          </p:cNvSpPr>
          <p:nvPr/>
        </p:nvSpPr>
        <p:spPr bwMode="auto">
          <a:xfrm>
            <a:off x="1143000" y="1624497"/>
            <a:ext cx="76087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baths</a:t>
            </a:r>
          </a:p>
        </p:txBody>
      </p:sp>
      <p:sp>
        <p:nvSpPr>
          <p:cNvPr id="14" name="Text Box 16"/>
          <p:cNvSpPr txBox="1">
            <a:spLocks noChangeArrowheads="1"/>
          </p:cNvSpPr>
          <p:nvPr/>
        </p:nvSpPr>
        <p:spPr bwMode="auto">
          <a:xfrm>
            <a:off x="0" y="1929297"/>
            <a:ext cx="1190675"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bishop’s</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residence</a:t>
            </a:r>
          </a:p>
        </p:txBody>
      </p:sp>
      <p:sp>
        <p:nvSpPr>
          <p:cNvPr id="15" name="Text Box 16"/>
          <p:cNvSpPr txBox="1">
            <a:spLocks noChangeArrowheads="1"/>
          </p:cNvSpPr>
          <p:nvPr/>
        </p:nvSpPr>
        <p:spPr bwMode="auto">
          <a:xfrm>
            <a:off x="2819400" y="2214987"/>
            <a:ext cx="851515"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library</a:t>
            </a:r>
          </a:p>
        </p:txBody>
      </p:sp>
      <p:sp>
        <p:nvSpPr>
          <p:cNvPr id="16" name="Text Box 16"/>
          <p:cNvSpPr txBox="1">
            <a:spLocks noChangeArrowheads="1"/>
          </p:cNvSpPr>
          <p:nvPr/>
        </p:nvSpPr>
        <p:spPr bwMode="auto">
          <a:xfrm>
            <a:off x="1609449" y="2157897"/>
            <a:ext cx="1057551"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Octagon</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a:t>
            </a:r>
          </a:p>
        </p:txBody>
      </p:sp>
      <p:sp>
        <p:nvSpPr>
          <p:cNvPr id="17" name="Text Box 16"/>
          <p:cNvSpPr txBox="1">
            <a:spLocks noChangeArrowheads="1"/>
          </p:cNvSpPr>
          <p:nvPr/>
        </p:nvSpPr>
        <p:spPr bwMode="auto">
          <a:xfrm>
            <a:off x="4572000" y="4139097"/>
            <a:ext cx="82186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forum</a:t>
            </a:r>
          </a:p>
        </p:txBody>
      </p:sp>
      <p:sp>
        <p:nvSpPr>
          <p:cNvPr id="18" name="Text Box 16"/>
          <p:cNvSpPr txBox="1">
            <a:spLocks noChangeArrowheads="1"/>
          </p:cNvSpPr>
          <p:nvPr/>
        </p:nvSpPr>
        <p:spPr bwMode="auto">
          <a:xfrm>
            <a:off x="3200400" y="5663097"/>
            <a:ext cx="1159492"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Basilica A</a:t>
            </a:r>
          </a:p>
        </p:txBody>
      </p:sp>
      <p:sp>
        <p:nvSpPr>
          <p:cNvPr id="19" name="Text Box 16"/>
          <p:cNvSpPr txBox="1">
            <a:spLocks noChangeArrowheads="1"/>
          </p:cNvSpPr>
          <p:nvPr/>
        </p:nvSpPr>
        <p:spPr bwMode="auto">
          <a:xfrm>
            <a:off x="6629400" y="5739297"/>
            <a:ext cx="1977149"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traditional prison</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of Paul</a:t>
            </a:r>
          </a:p>
        </p:txBody>
      </p:sp>
      <p:sp>
        <p:nvSpPr>
          <p:cNvPr id="20" name="Line 9"/>
          <p:cNvSpPr>
            <a:spLocks noChangeShapeType="1"/>
          </p:cNvSpPr>
          <p:nvPr/>
        </p:nvSpPr>
        <p:spPr bwMode="auto">
          <a:xfrm flipH="1" flipV="1">
            <a:off x="6096000" y="5053497"/>
            <a:ext cx="762000" cy="685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1" name="Line 9"/>
          <p:cNvSpPr>
            <a:spLocks noChangeShapeType="1"/>
          </p:cNvSpPr>
          <p:nvPr/>
        </p:nvSpPr>
        <p:spPr bwMode="auto">
          <a:xfrm flipH="1" flipV="1">
            <a:off x="3657600" y="4901097"/>
            <a:ext cx="228600" cy="838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2" name="Freeform 21"/>
          <p:cNvSpPr/>
          <p:nvPr/>
        </p:nvSpPr>
        <p:spPr>
          <a:xfrm>
            <a:off x="2540101" y="3865320"/>
            <a:ext cx="4233503" cy="1065746"/>
          </a:xfrm>
          <a:custGeom>
            <a:avLst/>
            <a:gdLst>
              <a:gd name="connsiteX0" fmla="*/ 905094 w 4233503"/>
              <a:gd name="connsiteY0" fmla="*/ 0 h 1065746"/>
              <a:gd name="connsiteX1" fmla="*/ 0 w 4233503"/>
              <a:gd name="connsiteY1" fmla="*/ 467177 h 1065746"/>
              <a:gd name="connsiteX2" fmla="*/ 4102118 w 4233503"/>
              <a:gd name="connsiteY2" fmla="*/ 1065746 h 1065746"/>
              <a:gd name="connsiteX3" fmla="*/ 4233503 w 4233503"/>
              <a:gd name="connsiteY3" fmla="*/ 408780 h 1065746"/>
              <a:gd name="connsiteX4" fmla="*/ 905094 w 4233503"/>
              <a:gd name="connsiteY4" fmla="*/ 0 h 1065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503" h="1065746">
                <a:moveTo>
                  <a:pt x="905094" y="0"/>
                </a:moveTo>
                <a:lnTo>
                  <a:pt x="0" y="467177"/>
                </a:lnTo>
                <a:lnTo>
                  <a:pt x="4102118" y="1065746"/>
                </a:lnTo>
                <a:lnTo>
                  <a:pt x="4233503" y="408780"/>
                </a:lnTo>
                <a:lnTo>
                  <a:pt x="905094" y="0"/>
                </a:lnTo>
                <a:close/>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3" name="Line 9"/>
          <p:cNvSpPr>
            <a:spLocks noChangeShapeType="1"/>
          </p:cNvSpPr>
          <p:nvPr/>
        </p:nvSpPr>
        <p:spPr bwMode="auto">
          <a:xfrm flipH="1">
            <a:off x="1828800" y="2843697"/>
            <a:ext cx="228600" cy="762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4" name="Line 9"/>
          <p:cNvSpPr>
            <a:spLocks noChangeShapeType="1"/>
          </p:cNvSpPr>
          <p:nvPr/>
        </p:nvSpPr>
        <p:spPr bwMode="auto">
          <a:xfrm flipH="1">
            <a:off x="2819400" y="2615097"/>
            <a:ext cx="381000" cy="1371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5" name="Line 9"/>
          <p:cNvSpPr>
            <a:spLocks noChangeShapeType="1"/>
          </p:cNvSpPr>
          <p:nvPr/>
        </p:nvSpPr>
        <p:spPr bwMode="auto">
          <a:xfrm flipH="1">
            <a:off x="457200" y="2615097"/>
            <a:ext cx="152400" cy="1143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6" name="Line 9"/>
          <p:cNvSpPr>
            <a:spLocks noChangeShapeType="1"/>
          </p:cNvSpPr>
          <p:nvPr/>
        </p:nvSpPr>
        <p:spPr bwMode="auto">
          <a:xfrm flipH="1">
            <a:off x="1219200" y="2005497"/>
            <a:ext cx="228600" cy="1752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033711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00CC2F2-8631-47D6-A470-33F4DCB6BA3B}"/>
              </a:ext>
            </a:extLst>
          </p:cNvPr>
          <p:cNvPicPr>
            <a:picLocks noChangeAspect="1"/>
          </p:cNvPicPr>
          <p:nvPr/>
        </p:nvPicPr>
        <p:blipFill rotWithShape="1">
          <a:blip r:embed="rId3">
            <a:extLst>
              <a:ext uri="{28A0092B-C50C-407E-A947-70E740481C1C}">
                <a14:useLocalDpi xmlns:a14="http://schemas.microsoft.com/office/drawing/2010/main" val="0"/>
              </a:ext>
            </a:extLst>
          </a:blip>
          <a:srcRect t="2471"/>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Mamertine Prison ancient cell of Paul’s imprisonment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41695996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Mamertine Prison ancient cell of Paul’s imprisonment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pic>
        <p:nvPicPr>
          <p:cNvPr id="6" name="Picture 5">
            <a:extLst>
              <a:ext uri="{FF2B5EF4-FFF2-40B4-BE49-F238E27FC236}">
                <a16:creationId xmlns:a16="http://schemas.microsoft.com/office/drawing/2014/main" id="{03DF5341-9E96-4397-9C78-F4C5DBE78E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6416992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4625"/>
          <a:stretch/>
        </p:blipFill>
        <p:spPr bwMode="auto">
          <a:xfrm>
            <a:off x="2848750" y="0"/>
            <a:ext cx="3446500" cy="651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sz="quarter" idx="10"/>
          </p:nvPr>
        </p:nvSpPr>
        <p:spPr/>
        <p:txBody>
          <a:bodyPr/>
          <a:lstStyle/>
          <a:p>
            <a:r>
              <a:rPr lang="en-US" dirty="0" err="1"/>
              <a:t>Libellus</a:t>
            </a:r>
            <a:r>
              <a:rPr lang="en-US" dirty="0"/>
              <a:t> signed by witnesses, AD 250</a:t>
            </a:r>
          </a:p>
        </p:txBody>
      </p:sp>
      <p:sp>
        <p:nvSpPr>
          <p:cNvPr id="4" name="Text Placeholder 3"/>
          <p:cNvSpPr>
            <a:spLocks noGrp="1"/>
          </p:cNvSpPr>
          <p:nvPr>
            <p:ph type="body" sz="quarter" idx="12"/>
          </p:nvPr>
        </p:nvSpPr>
        <p:spPr/>
        <p:txBody>
          <a:bodyPr/>
          <a:lstStyle/>
          <a:p>
            <a:r>
              <a:rPr lang="en-US" dirty="0"/>
              <a:t>1:8</a:t>
            </a:r>
          </a:p>
        </p:txBody>
      </p:sp>
      <p:sp>
        <p:nvSpPr>
          <p:cNvPr id="2" name="Title 1"/>
          <p:cNvSpPr>
            <a:spLocks noGrp="1"/>
          </p:cNvSpPr>
          <p:nvPr>
            <p:ph type="title"/>
          </p:nvPr>
        </p:nvSpPr>
        <p:spPr/>
        <p:txBody>
          <a:bodyPr/>
          <a:lstStyle/>
          <a:p>
            <a:r>
              <a:rPr lang="en-US" dirty="0"/>
              <a:t>For God is my witness, how I long after you all in the tender mercies of Christ Jesus</a:t>
            </a:r>
          </a:p>
        </p:txBody>
      </p:sp>
    </p:spTree>
    <p:extLst>
      <p:ext uri="{BB962C8B-B14F-4D97-AF65-F5344CB8AC3E}">
        <p14:creationId xmlns:p14="http://schemas.microsoft.com/office/powerpoint/2010/main" val="81772788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1113909-34BE-C042-8462-321D434B3B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
            <a:ext cx="9144000" cy="6629400"/>
          </a:xfrm>
          <a:prstGeom prst="rect">
            <a:avLst/>
          </a:prstGeom>
        </p:spPr>
      </p:pic>
      <p:sp>
        <p:nvSpPr>
          <p:cNvPr id="3" name="Text Placeholder 2"/>
          <p:cNvSpPr>
            <a:spLocks noGrp="1"/>
          </p:cNvSpPr>
          <p:nvPr>
            <p:ph type="body" sz="quarter" idx="10"/>
          </p:nvPr>
        </p:nvSpPr>
        <p:spPr/>
        <p:txBody>
          <a:bodyPr/>
          <a:lstStyle/>
          <a:p>
            <a:r>
              <a:rPr lang="en-US" dirty="0"/>
              <a:t>Tablet recording a silver loan made before witnesses, Old Babylonian, circa 1800 BC</a:t>
            </a:r>
          </a:p>
        </p:txBody>
      </p:sp>
      <p:sp>
        <p:nvSpPr>
          <p:cNvPr id="4" name="Text Placeholder 3"/>
          <p:cNvSpPr>
            <a:spLocks noGrp="1"/>
          </p:cNvSpPr>
          <p:nvPr>
            <p:ph type="body" sz="quarter" idx="12"/>
          </p:nvPr>
        </p:nvSpPr>
        <p:spPr/>
        <p:txBody>
          <a:bodyPr/>
          <a:lstStyle/>
          <a:p>
            <a:r>
              <a:rPr lang="en-US" dirty="0"/>
              <a:t>1:8</a:t>
            </a:r>
          </a:p>
        </p:txBody>
      </p:sp>
      <p:sp>
        <p:nvSpPr>
          <p:cNvPr id="2" name="Title 1"/>
          <p:cNvSpPr>
            <a:spLocks noGrp="1"/>
          </p:cNvSpPr>
          <p:nvPr>
            <p:ph type="title"/>
          </p:nvPr>
        </p:nvSpPr>
        <p:spPr/>
        <p:txBody>
          <a:bodyPr/>
          <a:lstStyle/>
          <a:p>
            <a:r>
              <a:rPr lang="en-US" dirty="0"/>
              <a:t>For God is my witness, how I long after you all in the tender mercies of Christ Jesus</a:t>
            </a:r>
          </a:p>
        </p:txBody>
      </p:sp>
    </p:spTree>
    <p:extLst>
      <p:ext uri="{BB962C8B-B14F-4D97-AF65-F5344CB8AC3E}">
        <p14:creationId xmlns:p14="http://schemas.microsoft.com/office/powerpoint/2010/main" val="33551165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4B602C6-FA02-449B-9CF8-ECFF5C70F0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8820" y="0"/>
            <a:ext cx="5166360" cy="6858000"/>
          </a:xfrm>
          <a:prstGeom prst="rect">
            <a:avLst/>
          </a:prstGeom>
        </p:spPr>
      </p:pic>
      <p:sp>
        <p:nvSpPr>
          <p:cNvPr id="3" name="Text Placeholder 2"/>
          <p:cNvSpPr>
            <a:spLocks noGrp="1"/>
          </p:cNvSpPr>
          <p:nvPr>
            <p:ph type="body" sz="quarter" idx="10"/>
          </p:nvPr>
        </p:nvSpPr>
        <p:spPr/>
        <p:txBody>
          <a:bodyPr/>
          <a:lstStyle/>
          <a:p>
            <a:r>
              <a:rPr lang="en-US" dirty="0"/>
              <a:t>Tablet recording the exchange of houses between brothers, with witnesses, 14th century BC</a:t>
            </a:r>
          </a:p>
        </p:txBody>
      </p:sp>
      <p:sp>
        <p:nvSpPr>
          <p:cNvPr id="4" name="Text Placeholder 3"/>
          <p:cNvSpPr>
            <a:spLocks noGrp="1"/>
          </p:cNvSpPr>
          <p:nvPr>
            <p:ph type="body" sz="quarter" idx="12"/>
          </p:nvPr>
        </p:nvSpPr>
        <p:spPr/>
        <p:txBody>
          <a:bodyPr/>
          <a:lstStyle/>
          <a:p>
            <a:r>
              <a:rPr lang="en-US" dirty="0"/>
              <a:t>1:8</a:t>
            </a:r>
          </a:p>
        </p:txBody>
      </p:sp>
      <p:sp>
        <p:nvSpPr>
          <p:cNvPr id="2" name="Title 1"/>
          <p:cNvSpPr>
            <a:spLocks noGrp="1"/>
          </p:cNvSpPr>
          <p:nvPr>
            <p:ph type="title"/>
          </p:nvPr>
        </p:nvSpPr>
        <p:spPr/>
        <p:txBody>
          <a:bodyPr/>
          <a:lstStyle/>
          <a:p>
            <a:r>
              <a:rPr lang="en-US" dirty="0"/>
              <a:t>For God is my witness, how I long after you all in the tender mercies of Christ Jesus</a:t>
            </a:r>
          </a:p>
        </p:txBody>
      </p:sp>
    </p:spTree>
    <p:extLst>
      <p:ext uri="{BB962C8B-B14F-4D97-AF65-F5344CB8AC3E}">
        <p14:creationId xmlns:p14="http://schemas.microsoft.com/office/powerpoint/2010/main" val="1165622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sitting, table, vase&#10;&#10;Description automatically generated">
            <a:extLst>
              <a:ext uri="{FF2B5EF4-FFF2-40B4-BE49-F238E27FC236}">
                <a16:creationId xmlns:a16="http://schemas.microsoft.com/office/drawing/2014/main" id="{940F0E9C-1528-4ACD-B17D-4FD082504A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7536" y="353830"/>
            <a:ext cx="5928928" cy="6150340"/>
          </a:xfrm>
          <a:prstGeom prst="rect">
            <a:avLst/>
          </a:prstGeom>
        </p:spPr>
      </p:pic>
      <p:sp>
        <p:nvSpPr>
          <p:cNvPr id="3" name="Text Placeholder 2"/>
          <p:cNvSpPr>
            <a:spLocks noGrp="1"/>
          </p:cNvSpPr>
          <p:nvPr>
            <p:ph type="body" sz="quarter" idx="10"/>
          </p:nvPr>
        </p:nvSpPr>
        <p:spPr/>
        <p:txBody>
          <a:bodyPr/>
          <a:lstStyle/>
          <a:p>
            <a:r>
              <a:rPr lang="en-US" dirty="0"/>
              <a:t>Depiction of a cornucopia, from the acropolis at Pergamum, circa 100 BC</a:t>
            </a:r>
          </a:p>
        </p:txBody>
      </p:sp>
      <p:sp>
        <p:nvSpPr>
          <p:cNvPr id="4" name="Text Placeholder 3"/>
          <p:cNvSpPr>
            <a:spLocks noGrp="1"/>
          </p:cNvSpPr>
          <p:nvPr>
            <p:ph type="body" sz="quarter" idx="12"/>
          </p:nvPr>
        </p:nvSpPr>
        <p:spPr/>
        <p:txBody>
          <a:bodyPr/>
          <a:lstStyle/>
          <a:p>
            <a:r>
              <a:rPr lang="en-US" dirty="0"/>
              <a:t>1:9</a:t>
            </a:r>
          </a:p>
        </p:txBody>
      </p:sp>
      <p:sp>
        <p:nvSpPr>
          <p:cNvPr id="2" name="Title 1"/>
          <p:cNvSpPr>
            <a:spLocks noGrp="1"/>
          </p:cNvSpPr>
          <p:nvPr>
            <p:ph type="title"/>
          </p:nvPr>
        </p:nvSpPr>
        <p:spPr/>
        <p:txBody>
          <a:bodyPr/>
          <a:lstStyle/>
          <a:p>
            <a:r>
              <a:rPr lang="en-US" dirty="0"/>
              <a:t>I pray that your love may abound still more and more</a:t>
            </a:r>
          </a:p>
        </p:txBody>
      </p:sp>
    </p:spTree>
    <p:extLst>
      <p:ext uri="{BB962C8B-B14F-4D97-AF65-F5344CB8AC3E}">
        <p14:creationId xmlns:p14="http://schemas.microsoft.com/office/powerpoint/2010/main" val="31971597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2/26/Rhodes_amphora_cornucopi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25" y="369332"/>
            <a:ext cx="7143750" cy="633412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Cornucopia on the handle of a Rhodian transport amphora, 3rd century BC</a:t>
            </a:r>
          </a:p>
        </p:txBody>
      </p:sp>
      <p:sp>
        <p:nvSpPr>
          <p:cNvPr id="4" name="Text Placeholder 3"/>
          <p:cNvSpPr>
            <a:spLocks noGrp="1"/>
          </p:cNvSpPr>
          <p:nvPr>
            <p:ph type="body" sz="quarter" idx="12"/>
          </p:nvPr>
        </p:nvSpPr>
        <p:spPr/>
        <p:txBody>
          <a:bodyPr/>
          <a:lstStyle/>
          <a:p>
            <a:r>
              <a:rPr lang="en-US" dirty="0"/>
              <a:t>1:9</a:t>
            </a:r>
          </a:p>
        </p:txBody>
      </p:sp>
      <p:sp>
        <p:nvSpPr>
          <p:cNvPr id="2" name="Title 1"/>
          <p:cNvSpPr>
            <a:spLocks noGrp="1"/>
          </p:cNvSpPr>
          <p:nvPr>
            <p:ph type="title"/>
          </p:nvPr>
        </p:nvSpPr>
        <p:spPr/>
        <p:txBody>
          <a:bodyPr/>
          <a:lstStyle/>
          <a:p>
            <a:r>
              <a:rPr lang="en-US" dirty="0"/>
              <a:t>I pray that your love may abound still more and more</a:t>
            </a:r>
          </a:p>
        </p:txBody>
      </p:sp>
    </p:spTree>
    <p:extLst>
      <p:ext uri="{BB962C8B-B14F-4D97-AF65-F5344CB8AC3E}">
        <p14:creationId xmlns:p14="http://schemas.microsoft.com/office/powerpoint/2010/main" val="23316075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x-none"/>
              <a:t>Ostracon with </a:t>
            </a:r>
            <a:r>
              <a:rPr lang="en-US" dirty="0"/>
              <a:t>a </a:t>
            </a:r>
            <a:r>
              <a:rPr lang="x-none"/>
              <a:t>sparrow, </a:t>
            </a:r>
            <a:r>
              <a:rPr lang="en-US" dirty="0"/>
              <a:t>from</a:t>
            </a:r>
            <a:r>
              <a:rPr lang="x-none"/>
              <a:t> Deir el-Bahari</a:t>
            </a:r>
            <a:r>
              <a:rPr lang="en-US" dirty="0"/>
              <a:t>, Egypt, circa 15th century BC</a:t>
            </a:r>
            <a:endParaRPr lang="x-none"/>
          </a:p>
        </p:txBody>
      </p:sp>
      <p:sp>
        <p:nvSpPr>
          <p:cNvPr id="4" name="Text Placeholder 3"/>
          <p:cNvSpPr>
            <a:spLocks noGrp="1"/>
          </p:cNvSpPr>
          <p:nvPr>
            <p:ph type="body" sz="quarter" idx="12"/>
          </p:nvPr>
        </p:nvSpPr>
        <p:spPr/>
        <p:txBody>
          <a:bodyPr/>
          <a:lstStyle/>
          <a:p>
            <a:r>
              <a:rPr lang="en-US" dirty="0"/>
              <a:t>1:10</a:t>
            </a:r>
          </a:p>
        </p:txBody>
      </p:sp>
      <p:sp>
        <p:nvSpPr>
          <p:cNvPr id="2" name="Title 1"/>
          <p:cNvSpPr>
            <a:spLocks noGrp="1"/>
          </p:cNvSpPr>
          <p:nvPr>
            <p:ph type="title"/>
          </p:nvPr>
        </p:nvSpPr>
        <p:spPr/>
        <p:txBody>
          <a:bodyPr/>
          <a:lstStyle/>
          <a:p>
            <a:r>
              <a:rPr lang="en-US" dirty="0"/>
              <a:t>That you may approve the things that are excellent</a:t>
            </a:r>
          </a:p>
        </p:txBody>
      </p:sp>
      <p:pic>
        <p:nvPicPr>
          <p:cNvPr id="3074" name="Picture 2" descr="C:\Users\Kris\Documents\Bolen\04 0Adds 2012\19 Museum\US Museums\Metropolitan Museum-pcb\Egypt\5-18th Dynasty\Deir el-Bahari, ostracon with sparrow sketch, reign of Hatshepsut and Thutmose III, 18th dynasty, adr1605244501.jpg"/>
          <p:cNvPicPr>
            <a:picLocks noChangeAspect="1" noChangeArrowheads="1"/>
          </p:cNvPicPr>
          <p:nvPr/>
        </p:nvPicPr>
        <p:blipFill rotWithShape="1">
          <a:blip r:embed="rId3">
            <a:extLst>
              <a:ext uri="{28A0092B-C50C-407E-A947-70E740481C1C}">
                <a14:useLocalDpi xmlns:a14="http://schemas.microsoft.com/office/drawing/2010/main" val="0"/>
              </a:ext>
            </a:extLst>
          </a:blip>
          <a:srcRect r="2019"/>
          <a:stretch/>
        </p:blipFill>
        <p:spPr bwMode="auto">
          <a:xfrm>
            <a:off x="1"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60348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Israel2016\16 Flora\Pomegranate\Pomegranate on tree with dew at Yad HaShmonah, tb0528167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1638"/>
            <a:ext cx="9144000" cy="6053137"/>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Pomegranate fruit and blossom on a tree in the Judean hills</a:t>
            </a:r>
          </a:p>
        </p:txBody>
      </p:sp>
      <p:sp>
        <p:nvSpPr>
          <p:cNvPr id="4" name="Text Placeholder 3"/>
          <p:cNvSpPr>
            <a:spLocks noGrp="1"/>
          </p:cNvSpPr>
          <p:nvPr>
            <p:ph type="body" sz="quarter" idx="12"/>
          </p:nvPr>
        </p:nvSpPr>
        <p:spPr/>
        <p:txBody>
          <a:bodyPr/>
          <a:lstStyle/>
          <a:p>
            <a:r>
              <a:rPr lang="en-US" dirty="0"/>
              <a:t>1:11</a:t>
            </a:r>
          </a:p>
        </p:txBody>
      </p:sp>
      <p:sp>
        <p:nvSpPr>
          <p:cNvPr id="2" name="Title 1"/>
          <p:cNvSpPr>
            <a:spLocks noGrp="1"/>
          </p:cNvSpPr>
          <p:nvPr>
            <p:ph type="title"/>
          </p:nvPr>
        </p:nvSpPr>
        <p:spPr/>
        <p:txBody>
          <a:bodyPr/>
          <a:lstStyle/>
          <a:p>
            <a:r>
              <a:rPr lang="en-US" dirty="0"/>
              <a:t>Being filled with the fruits of righteousness</a:t>
            </a:r>
          </a:p>
        </p:txBody>
      </p:sp>
    </p:spTree>
    <p:extLst>
      <p:ext uri="{BB962C8B-B14F-4D97-AF65-F5344CB8AC3E}">
        <p14:creationId xmlns:p14="http://schemas.microsoft.com/office/powerpoint/2010/main" val="274884275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1b PLBL, PCB size\16 Trees, Plants, and Flowers\01 Fruit Trees\Vine\Grapes on vine near Hulda, tb07060625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Grapes ready for harvest in central Israel</a:t>
            </a:r>
          </a:p>
        </p:txBody>
      </p:sp>
      <p:sp>
        <p:nvSpPr>
          <p:cNvPr id="4" name="Text Placeholder 3"/>
          <p:cNvSpPr>
            <a:spLocks noGrp="1"/>
          </p:cNvSpPr>
          <p:nvPr>
            <p:ph type="body" sz="quarter" idx="12"/>
          </p:nvPr>
        </p:nvSpPr>
        <p:spPr/>
        <p:txBody>
          <a:bodyPr/>
          <a:lstStyle/>
          <a:p>
            <a:r>
              <a:rPr lang="en-US" dirty="0"/>
              <a:t>1:11</a:t>
            </a:r>
          </a:p>
        </p:txBody>
      </p:sp>
      <p:sp>
        <p:nvSpPr>
          <p:cNvPr id="2" name="Title 1"/>
          <p:cNvSpPr>
            <a:spLocks noGrp="1"/>
          </p:cNvSpPr>
          <p:nvPr>
            <p:ph type="title"/>
          </p:nvPr>
        </p:nvSpPr>
        <p:spPr/>
        <p:txBody>
          <a:bodyPr/>
          <a:lstStyle/>
          <a:p>
            <a:r>
              <a:rPr lang="en-US" dirty="0"/>
              <a:t>Being filled with the fruits of righteousness</a:t>
            </a:r>
          </a:p>
        </p:txBody>
      </p:sp>
    </p:spTree>
    <p:extLst>
      <p:ext uri="{BB962C8B-B14F-4D97-AF65-F5344CB8AC3E}">
        <p14:creationId xmlns:p14="http://schemas.microsoft.com/office/powerpoint/2010/main" val="1683961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Forum at Philippi (from the north)</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Timothy, slaves of Christ Jesus, to all the saints in Christ Jesus who are at Philippi</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4073769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BD9B767-D5F7-44C5-954D-843B7C4E4D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Figs on tree at Neot Kedumim</a:t>
            </a:r>
          </a:p>
        </p:txBody>
      </p:sp>
      <p:sp>
        <p:nvSpPr>
          <p:cNvPr id="4" name="Text Placeholder 3"/>
          <p:cNvSpPr>
            <a:spLocks noGrp="1"/>
          </p:cNvSpPr>
          <p:nvPr>
            <p:ph type="body" sz="quarter" idx="12"/>
          </p:nvPr>
        </p:nvSpPr>
        <p:spPr/>
        <p:txBody>
          <a:bodyPr/>
          <a:lstStyle/>
          <a:p>
            <a:r>
              <a:rPr lang="en-US" dirty="0"/>
              <a:t>1:11</a:t>
            </a:r>
          </a:p>
        </p:txBody>
      </p:sp>
      <p:sp>
        <p:nvSpPr>
          <p:cNvPr id="2" name="Title 1"/>
          <p:cNvSpPr>
            <a:spLocks noGrp="1"/>
          </p:cNvSpPr>
          <p:nvPr>
            <p:ph type="title"/>
          </p:nvPr>
        </p:nvSpPr>
        <p:spPr/>
        <p:txBody>
          <a:bodyPr/>
          <a:lstStyle/>
          <a:p>
            <a:r>
              <a:rPr lang="en-US" dirty="0"/>
              <a:t>Being filled with the fruits of righteousness</a:t>
            </a:r>
          </a:p>
        </p:txBody>
      </p:sp>
    </p:spTree>
    <p:extLst>
      <p:ext uri="{BB962C8B-B14F-4D97-AF65-F5344CB8AC3E}">
        <p14:creationId xmlns:p14="http://schemas.microsoft.com/office/powerpoint/2010/main" val="39227315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erson, sitting, building, person&#10;&#10;Description automatically generated">
            <a:extLst>
              <a:ext uri="{FF2B5EF4-FFF2-40B4-BE49-F238E27FC236}">
                <a16:creationId xmlns:a16="http://schemas.microsoft.com/office/drawing/2014/main" id="{95807DA9-25F2-45BB-9031-2C0770A664C0}"/>
              </a:ext>
            </a:extLst>
          </p:cNvPr>
          <p:cNvPicPr>
            <a:picLocks noChangeAspect="1"/>
          </p:cNvPicPr>
          <p:nvPr/>
        </p:nvPicPr>
        <p:blipFill rotWithShape="1">
          <a:blip r:embed="rId3">
            <a:extLst>
              <a:ext uri="{28A0092B-C50C-407E-A947-70E740481C1C}">
                <a14:useLocalDpi xmlns:a14="http://schemas.microsoft.com/office/drawing/2010/main" val="0"/>
              </a:ext>
            </a:extLst>
          </a:blip>
          <a:srcRect t="8317"/>
          <a:stretch/>
        </p:blipFill>
        <p:spPr>
          <a:xfrm>
            <a:off x="1480214" y="0"/>
            <a:ext cx="6183572" cy="6858000"/>
          </a:xfrm>
          <a:prstGeom prst="rect">
            <a:avLst/>
          </a:prstGeom>
        </p:spPr>
      </p:pic>
      <p:sp>
        <p:nvSpPr>
          <p:cNvPr id="3" name="Text Placeholder 2"/>
          <p:cNvSpPr>
            <a:spLocks noGrp="1"/>
          </p:cNvSpPr>
          <p:nvPr>
            <p:ph type="body" sz="quarter" idx="10"/>
          </p:nvPr>
        </p:nvSpPr>
        <p:spPr/>
        <p:txBody>
          <a:bodyPr/>
          <a:lstStyle/>
          <a:p>
            <a:r>
              <a:rPr lang="en-US" i="1" dirty="0"/>
              <a:t>St. Paul in Prison</a:t>
            </a:r>
            <a:r>
              <a:rPr lang="en-US" dirty="0"/>
              <a:t>, by Rembrandt, 1627</a:t>
            </a:r>
          </a:p>
        </p:txBody>
      </p:sp>
      <p:sp>
        <p:nvSpPr>
          <p:cNvPr id="4" name="Text Placeholder 3"/>
          <p:cNvSpPr>
            <a:spLocks noGrp="1"/>
          </p:cNvSpPr>
          <p:nvPr>
            <p:ph type="body" sz="quarter" idx="12"/>
          </p:nvPr>
        </p:nvSpPr>
        <p:spPr/>
        <p:txBody>
          <a:bodyPr/>
          <a:lstStyle/>
          <a:p>
            <a:r>
              <a:rPr lang="en-US" dirty="0"/>
              <a:t>1:12</a:t>
            </a:r>
          </a:p>
        </p:txBody>
      </p:sp>
      <p:sp>
        <p:nvSpPr>
          <p:cNvPr id="2" name="Title 1"/>
          <p:cNvSpPr>
            <a:spLocks noGrp="1"/>
          </p:cNvSpPr>
          <p:nvPr>
            <p:ph type="title"/>
          </p:nvPr>
        </p:nvSpPr>
        <p:spPr/>
        <p:txBody>
          <a:bodyPr/>
          <a:lstStyle/>
          <a:p>
            <a:r>
              <a:rPr lang="en-US" dirty="0"/>
              <a:t>My circumstances have turned out for the greater progress of the gospel</a:t>
            </a:r>
          </a:p>
        </p:txBody>
      </p:sp>
    </p:spTree>
    <p:extLst>
      <p:ext uri="{BB962C8B-B14F-4D97-AF65-F5344CB8AC3E}">
        <p14:creationId xmlns:p14="http://schemas.microsoft.com/office/powerpoint/2010/main" val="19105228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wearing a hat and sunglasses&#10;&#10;Description automatically generated">
            <a:extLst>
              <a:ext uri="{FF2B5EF4-FFF2-40B4-BE49-F238E27FC236}">
                <a16:creationId xmlns:a16="http://schemas.microsoft.com/office/drawing/2014/main" id="{D4A1A6B8-EF72-4B99-9CE1-064D494A04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3" name="Text Placeholder 2"/>
          <p:cNvSpPr>
            <a:spLocks noGrp="1"/>
          </p:cNvSpPr>
          <p:nvPr>
            <p:ph type="body" sz="quarter" idx="10"/>
          </p:nvPr>
        </p:nvSpPr>
        <p:spPr/>
        <p:txBody>
          <a:bodyPr/>
          <a:lstStyle/>
          <a:p>
            <a:r>
              <a:rPr lang="en-US" dirty="0"/>
              <a:t>Reenactor dressed as a Roman soldier</a:t>
            </a:r>
          </a:p>
        </p:txBody>
      </p:sp>
      <p:sp>
        <p:nvSpPr>
          <p:cNvPr id="4" name="Text Placeholder 3"/>
          <p:cNvSpPr>
            <a:spLocks noGrp="1"/>
          </p:cNvSpPr>
          <p:nvPr>
            <p:ph type="body" sz="quarter" idx="12"/>
          </p:nvPr>
        </p:nvSpPr>
        <p:spPr/>
        <p:txBody>
          <a:bodyPr/>
          <a:lstStyle/>
          <a:p>
            <a:r>
              <a:rPr lang="en-US" dirty="0"/>
              <a:t>1:13</a:t>
            </a:r>
          </a:p>
        </p:txBody>
      </p:sp>
      <p:sp>
        <p:nvSpPr>
          <p:cNvPr id="2" name="Title 1"/>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143350374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standing, holding, walking&#10;&#10;Description automatically generated">
            <a:extLst>
              <a:ext uri="{FF2B5EF4-FFF2-40B4-BE49-F238E27FC236}">
                <a16:creationId xmlns:a16="http://schemas.microsoft.com/office/drawing/2014/main" id="{9E8BA239-3C45-47B1-A2CE-78B8CB59B0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160"/>
            <a:ext cx="9144000" cy="6583680"/>
          </a:xfrm>
          <a:prstGeom prst="rect">
            <a:avLst/>
          </a:prstGeom>
        </p:spPr>
      </p:pic>
      <p:sp>
        <p:nvSpPr>
          <p:cNvPr id="2" name="Text Placeholder 1"/>
          <p:cNvSpPr>
            <a:spLocks noGrp="1"/>
          </p:cNvSpPr>
          <p:nvPr>
            <p:ph type="body" sz="quarter" idx="10"/>
          </p:nvPr>
        </p:nvSpPr>
        <p:spPr/>
        <p:txBody>
          <a:bodyPr/>
          <a:lstStyle/>
          <a:p>
            <a:r>
              <a:rPr lang="en-US" dirty="0"/>
              <a:t>Roman statuette of a soldier, perhaps from the praetorian guard, 2nd century AD</a:t>
            </a:r>
          </a:p>
        </p:txBody>
      </p:sp>
      <p:sp>
        <p:nvSpPr>
          <p:cNvPr id="8" name="Text Placeholder 2"/>
          <p:cNvSpPr>
            <a:spLocks noGrp="1"/>
          </p:cNvSpPr>
          <p:nvPr>
            <p:ph type="body" sz="quarter" idx="12"/>
          </p:nvPr>
        </p:nvSpPr>
        <p:spPr/>
        <p:txBody>
          <a:bodyPr/>
          <a:lstStyle/>
          <a:p>
            <a:r>
              <a:rPr lang="en-US" dirty="0"/>
              <a:t>1:13</a:t>
            </a:r>
          </a:p>
        </p:txBody>
      </p:sp>
      <p:sp>
        <p:nvSpPr>
          <p:cNvPr id="9"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6197212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4 0Adds 2012\19 Museum\Rome Museums\Diocletian Baths\Occupations\Funerary stele of praetorian Marcus Lucilius Proculus, late 1st or early 2nd c AD, from cemetery of Ponte Milvio in Rome, tb0513178315.jpg"/>
          <p:cNvPicPr>
            <a:picLocks noChangeAspect="1" noChangeArrowheads="1"/>
          </p:cNvPicPr>
          <p:nvPr/>
        </p:nvPicPr>
        <p:blipFill rotWithShape="1">
          <a:blip r:embed="rId3">
            <a:extLst>
              <a:ext uri="{28A0092B-C50C-407E-A947-70E740481C1C}">
                <a14:useLocalDpi xmlns:a14="http://schemas.microsoft.com/office/drawing/2010/main" val="0"/>
              </a:ext>
            </a:extLst>
          </a:blip>
          <a:srcRect b="25000"/>
          <a:stretch/>
        </p:blipFill>
        <p:spPr bwMode="auto">
          <a:xfrm>
            <a:off x="1714500" y="0"/>
            <a:ext cx="5715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Funerary stele of the praetorian Marcus </a:t>
            </a:r>
            <a:r>
              <a:rPr lang="en-US" dirty="0" err="1"/>
              <a:t>Lucilius</a:t>
            </a:r>
            <a:r>
              <a:rPr lang="en-US" dirty="0"/>
              <a:t> </a:t>
            </a:r>
            <a:r>
              <a:rPr lang="en-US" dirty="0" err="1"/>
              <a:t>Proculus</a:t>
            </a:r>
            <a:r>
              <a:rPr lang="en-US" dirty="0"/>
              <a:t>, circa AD 100</a:t>
            </a:r>
          </a:p>
        </p:txBody>
      </p:sp>
      <p:sp>
        <p:nvSpPr>
          <p:cNvPr id="8" name="Text Placeholder 2"/>
          <p:cNvSpPr>
            <a:spLocks noGrp="1"/>
          </p:cNvSpPr>
          <p:nvPr>
            <p:ph type="body" sz="quarter" idx="12"/>
          </p:nvPr>
        </p:nvSpPr>
        <p:spPr/>
        <p:txBody>
          <a:bodyPr/>
          <a:lstStyle/>
          <a:p>
            <a:r>
              <a:rPr lang="en-US" dirty="0"/>
              <a:t>1:13</a:t>
            </a:r>
          </a:p>
        </p:txBody>
      </p:sp>
      <p:sp>
        <p:nvSpPr>
          <p:cNvPr id="9"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21475387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AE71C11-4D4B-4610-9A82-633F55A5A49B}"/>
              </a:ext>
            </a:extLst>
          </p:cNvPr>
          <p:cNvPicPr>
            <a:picLocks noChangeAspect="1"/>
          </p:cNvPicPr>
          <p:nvPr/>
        </p:nvPicPr>
        <p:blipFill rotWithShape="1">
          <a:blip r:embed="rId3">
            <a:extLst>
              <a:ext uri="{28A0092B-C50C-407E-A947-70E740481C1C}">
                <a14:useLocalDpi xmlns:a14="http://schemas.microsoft.com/office/drawing/2010/main" val="0"/>
              </a:ext>
            </a:extLst>
          </a:blip>
          <a:srcRect t="3666" b="13834"/>
          <a:stretch/>
        </p:blipFill>
        <p:spPr>
          <a:xfrm>
            <a:off x="2236772" y="-1"/>
            <a:ext cx="4670456" cy="6519673"/>
          </a:xfrm>
          <a:prstGeom prst="rect">
            <a:avLst/>
          </a:prstGeom>
        </p:spPr>
      </p:pic>
      <p:sp>
        <p:nvSpPr>
          <p:cNvPr id="2" name="Text Placeholder 1"/>
          <p:cNvSpPr>
            <a:spLocks noGrp="1"/>
          </p:cNvSpPr>
          <p:nvPr>
            <p:ph type="body" sz="quarter" idx="10"/>
          </p:nvPr>
        </p:nvSpPr>
        <p:spPr/>
        <p:txBody>
          <a:bodyPr/>
          <a:lstStyle/>
          <a:p>
            <a:r>
              <a:rPr lang="en-US" dirty="0"/>
              <a:t>Funerary altar of the praetorian Lucius Septimius </a:t>
            </a:r>
            <a:r>
              <a:rPr lang="en-US" dirty="0" err="1"/>
              <a:t>Valerinus</a:t>
            </a:r>
            <a:r>
              <a:rPr lang="en-US" dirty="0"/>
              <a:t>, early 3rd century AD</a:t>
            </a:r>
          </a:p>
        </p:txBody>
      </p:sp>
      <p:sp>
        <p:nvSpPr>
          <p:cNvPr id="8" name="Text Placeholder 2"/>
          <p:cNvSpPr>
            <a:spLocks noGrp="1"/>
          </p:cNvSpPr>
          <p:nvPr>
            <p:ph type="body" sz="quarter" idx="12"/>
          </p:nvPr>
        </p:nvSpPr>
        <p:spPr/>
        <p:txBody>
          <a:bodyPr/>
          <a:lstStyle/>
          <a:p>
            <a:r>
              <a:rPr lang="en-US" dirty="0"/>
              <a:t>1:13</a:t>
            </a:r>
          </a:p>
        </p:txBody>
      </p:sp>
      <p:sp>
        <p:nvSpPr>
          <p:cNvPr id="9"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136928817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E90810-C010-4145-8D74-D3F24198EE88}"/>
              </a:ext>
            </a:extLst>
          </p:cNvPr>
          <p:cNvPicPr>
            <a:picLocks noChangeAspect="1"/>
          </p:cNvPicPr>
          <p:nvPr/>
        </p:nvPicPr>
        <p:blipFill rotWithShape="1">
          <a:blip r:embed="rId3">
            <a:extLst>
              <a:ext uri="{28A0092B-C50C-407E-A947-70E740481C1C}">
                <a14:useLocalDpi xmlns:a14="http://schemas.microsoft.com/office/drawing/2010/main" val="0"/>
              </a:ext>
            </a:extLst>
          </a:blip>
          <a:srcRect t="2525" b="23405"/>
          <a:stretch/>
        </p:blipFill>
        <p:spPr>
          <a:xfrm>
            <a:off x="1887917" y="19455"/>
            <a:ext cx="5368167" cy="6705195"/>
          </a:xfrm>
          <a:prstGeom prst="rect">
            <a:avLst/>
          </a:prstGeom>
        </p:spPr>
      </p:pic>
      <p:sp>
        <p:nvSpPr>
          <p:cNvPr id="2" name="Text Placeholder 1"/>
          <p:cNvSpPr>
            <a:spLocks noGrp="1"/>
          </p:cNvSpPr>
          <p:nvPr>
            <p:ph type="body" sz="quarter" idx="10"/>
          </p:nvPr>
        </p:nvSpPr>
        <p:spPr/>
        <p:txBody>
          <a:bodyPr/>
          <a:lstStyle/>
          <a:p>
            <a:r>
              <a:rPr lang="en-US" dirty="0"/>
              <a:t>Funerary stele of Marcus Aurelius </a:t>
            </a:r>
            <a:r>
              <a:rPr lang="en-US" dirty="0" err="1"/>
              <a:t>Vitalianus</a:t>
            </a:r>
            <a:r>
              <a:rPr lang="en-US" dirty="0"/>
              <a:t>, soldier of 8th praetorian cohort, 3rd century AD</a:t>
            </a:r>
          </a:p>
        </p:txBody>
      </p:sp>
      <p:sp>
        <p:nvSpPr>
          <p:cNvPr id="8" name="Text Placeholder 2"/>
          <p:cNvSpPr>
            <a:spLocks noGrp="1"/>
          </p:cNvSpPr>
          <p:nvPr>
            <p:ph type="body" sz="quarter" idx="12"/>
          </p:nvPr>
        </p:nvSpPr>
        <p:spPr/>
        <p:txBody>
          <a:bodyPr/>
          <a:lstStyle/>
          <a:p>
            <a:r>
              <a:rPr lang="en-US" dirty="0"/>
              <a:t>1:13</a:t>
            </a:r>
          </a:p>
        </p:txBody>
      </p:sp>
      <p:sp>
        <p:nvSpPr>
          <p:cNvPr id="9"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8618338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Funerary steles of the Praetorian Guard or </a:t>
            </a:r>
            <a:r>
              <a:rPr lang="en-US" i="1" dirty="0" err="1"/>
              <a:t>cohortes</a:t>
            </a:r>
            <a:r>
              <a:rPr lang="en-US" i="1" dirty="0"/>
              <a:t> </a:t>
            </a:r>
            <a:r>
              <a:rPr lang="en-US" i="1" dirty="0" err="1"/>
              <a:t>urbanae</a:t>
            </a:r>
            <a:r>
              <a:rPr lang="en-US" dirty="0"/>
              <a:t>, from Rome, AD 54–68</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pic>
        <p:nvPicPr>
          <p:cNvPr id="11" name="Picture 10" descr="A close up of a stone building&#10;&#10;Description automatically generated">
            <a:extLst>
              <a:ext uri="{FF2B5EF4-FFF2-40B4-BE49-F238E27FC236}">
                <a16:creationId xmlns:a16="http://schemas.microsoft.com/office/drawing/2014/main" id="{F59D6AAE-B2CA-854C-8425-60B493D868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5050"/>
            <a:ext cx="9144000" cy="4787900"/>
          </a:xfrm>
          <a:prstGeom prst="rect">
            <a:avLst/>
          </a:prstGeom>
        </p:spPr>
      </p:pic>
    </p:spTree>
    <p:extLst>
      <p:ext uri="{BB962C8B-B14F-4D97-AF65-F5344CB8AC3E}">
        <p14:creationId xmlns:p14="http://schemas.microsoft.com/office/powerpoint/2010/main" val="68087895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tone building that has a sign on a wall&#10;&#10;Description automatically generated">
            <a:extLst>
              <a:ext uri="{FF2B5EF4-FFF2-40B4-BE49-F238E27FC236}">
                <a16:creationId xmlns:a16="http://schemas.microsoft.com/office/drawing/2014/main" id="{928F7562-27E8-A94F-99F0-6382FE785F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206" y="0"/>
            <a:ext cx="8161587" cy="6858000"/>
          </a:xfrm>
          <a:prstGeom prst="rect">
            <a:avLst/>
          </a:prstGeom>
        </p:spPr>
      </p:pic>
      <p:sp>
        <p:nvSpPr>
          <p:cNvPr id="2" name="Text Placeholder 1"/>
          <p:cNvSpPr>
            <a:spLocks noGrp="1"/>
          </p:cNvSpPr>
          <p:nvPr>
            <p:ph type="body" sz="quarter" idx="10"/>
          </p:nvPr>
        </p:nvSpPr>
        <p:spPr/>
        <p:txBody>
          <a:bodyPr/>
          <a:lstStyle/>
          <a:p>
            <a:r>
              <a:rPr lang="en-US" dirty="0"/>
              <a:t>Epitaph of Antonia </a:t>
            </a:r>
            <a:r>
              <a:rPr lang="en-US" dirty="0" err="1"/>
              <a:t>Venusta</a:t>
            </a:r>
            <a:r>
              <a:rPr lang="en-US" dirty="0"/>
              <a:t>, freedwoman and wife of seaman of praetorian navy, 2nd c. AD</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
        <p:nvSpPr>
          <p:cNvPr id="5" name="Rounded Rectangle 4">
            <a:extLst>
              <a:ext uri="{FF2B5EF4-FFF2-40B4-BE49-F238E27FC236}">
                <a16:creationId xmlns:a16="http://schemas.microsoft.com/office/drawing/2014/main" id="{E0985334-C7AD-4243-A58C-C9B3F62DB23D}"/>
              </a:ext>
            </a:extLst>
          </p:cNvPr>
          <p:cNvSpPr/>
          <p:nvPr/>
        </p:nvSpPr>
        <p:spPr>
          <a:xfrm>
            <a:off x="5038725" y="2076451"/>
            <a:ext cx="1743075" cy="709612"/>
          </a:xfrm>
          <a:prstGeom prst="roundRect">
            <a:avLst/>
          </a:prstGeom>
          <a:noFill/>
          <a:ln>
            <a:solidFill>
              <a:srgbClr val="FEFF00"/>
            </a:solidFill>
            <a:prstDash val="sysDash"/>
          </a:ln>
          <a:effectLst>
            <a:glow rad="50800">
              <a:schemeClr val="bg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2338116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brick, stone, food&#10;&#10;Description automatically generated">
            <a:extLst>
              <a:ext uri="{FF2B5EF4-FFF2-40B4-BE49-F238E27FC236}">
                <a16:creationId xmlns:a16="http://schemas.microsoft.com/office/drawing/2014/main" id="{AF9C2357-B91F-4C10-8058-BFEFF9304A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1188"/>
            <a:ext cx="9144000" cy="6135624"/>
          </a:xfrm>
          <a:prstGeom prst="rect">
            <a:avLst/>
          </a:prstGeom>
        </p:spPr>
      </p:pic>
      <p:sp>
        <p:nvSpPr>
          <p:cNvPr id="2" name="Text Placeholder 1"/>
          <p:cNvSpPr>
            <a:spLocks noGrp="1"/>
          </p:cNvSpPr>
          <p:nvPr>
            <p:ph type="body" sz="quarter" idx="10"/>
          </p:nvPr>
        </p:nvSpPr>
        <p:spPr/>
        <p:txBody>
          <a:bodyPr/>
          <a:lstStyle/>
          <a:p>
            <a:r>
              <a:rPr lang="en-US" dirty="0"/>
              <a:t>Funerary inscription for a soldier in the Praetorian Guard, from Porta </a:t>
            </a:r>
            <a:r>
              <a:rPr lang="en-US" dirty="0" err="1"/>
              <a:t>Salaria</a:t>
            </a:r>
            <a:r>
              <a:rPr lang="en-US" dirty="0"/>
              <a:t>, 1st century AD</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793524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F4A64E4-FB9E-4024-8072-C2604C62AC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Forum at Philippi (from the north)</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Paul and Timothy, slaves of Christ Jesus, to all the saints in Christ Jesus who are at Philippi</a:t>
            </a:r>
          </a:p>
        </p:txBody>
      </p:sp>
    </p:spTree>
    <p:extLst>
      <p:ext uri="{BB962C8B-B14F-4D97-AF65-F5344CB8AC3E}">
        <p14:creationId xmlns:p14="http://schemas.microsoft.com/office/powerpoint/2010/main" val="44810196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upload.wikimedia.org/wikipedia/commons/thumb/d/dd/MBALyon2018_-_Expo_Claude_-_Relief_Pretoriens_-_cropped_foreground.jpg/848px-MBALyon2018_-_Expo_Claude_-_Relief_Pretoriens_-_cropped_foreground.jpg"/>
          <p:cNvPicPr>
            <a:picLocks noChangeAspect="1" noChangeArrowheads="1"/>
          </p:cNvPicPr>
          <p:nvPr/>
        </p:nvPicPr>
        <p:blipFill rotWithShape="1">
          <a:blip r:embed="rId3">
            <a:extLst>
              <a:ext uri="{28A0092B-C50C-407E-A947-70E740481C1C}">
                <a14:useLocalDpi xmlns:a14="http://schemas.microsoft.com/office/drawing/2010/main" val="0"/>
              </a:ext>
            </a:extLst>
          </a:blip>
          <a:srcRect t="15104" b="5996"/>
          <a:stretch/>
        </p:blipFill>
        <p:spPr bwMode="auto">
          <a:xfrm>
            <a:off x="1341182" y="369332"/>
            <a:ext cx="6461636"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Praetorians Relief, from Rome, circa AD 51–52</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320744350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Palatine Hill in Rome (from the northeast)</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23368352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17905C5-295F-46CD-A841-BDD66C4D22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i="1" dirty="0" err="1"/>
              <a:t>Castrum</a:t>
            </a:r>
            <a:r>
              <a:rPr lang="en-US" i="1" dirty="0"/>
              <a:t> Praetorium</a:t>
            </a:r>
            <a:r>
              <a:rPr lang="en-US" dirty="0"/>
              <a:t>, area of barracks for the Praetorian Guard</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9520435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0C4EB18-C8BD-4A93-8E1D-112AC520E9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i="1" dirty="0" err="1"/>
              <a:t>Castrum</a:t>
            </a:r>
            <a:r>
              <a:rPr lang="en-US" i="1" dirty="0"/>
              <a:t> Praetorium</a:t>
            </a:r>
            <a:r>
              <a:rPr lang="en-US" dirty="0"/>
              <a:t>, area of barracks for the Praetorian Guard</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14280084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FB2781-EE31-455B-B241-911FDA2B9F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i="1" dirty="0" err="1"/>
              <a:t>Castrum</a:t>
            </a:r>
            <a:r>
              <a:rPr lang="en-US" i="1" dirty="0"/>
              <a:t> Praetorium</a:t>
            </a:r>
            <a:r>
              <a:rPr lang="en-US" dirty="0"/>
              <a:t>, area of barracks for the Praetorian Guard</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19953919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96955EA-DD3A-47D0-A2D9-C887FECA07D7}"/>
              </a:ext>
            </a:extLst>
          </p:cNvPr>
          <p:cNvSpPr>
            <a:spLocks noGrp="1"/>
          </p:cNvSpPr>
          <p:nvPr>
            <p:ph type="body" sz="quarter" idx="10"/>
          </p:nvPr>
        </p:nvSpPr>
        <p:spPr/>
        <p:txBody>
          <a:bodyPr/>
          <a:lstStyle/>
          <a:p>
            <a:r>
              <a:rPr lang="en-US" dirty="0"/>
              <a:t>Herod’s promontory palace in Caesarea (aerial view from the west)</a:t>
            </a:r>
          </a:p>
        </p:txBody>
      </p:sp>
      <p:sp>
        <p:nvSpPr>
          <p:cNvPr id="3" name="Text Placeholder 2">
            <a:extLst>
              <a:ext uri="{FF2B5EF4-FFF2-40B4-BE49-F238E27FC236}">
                <a16:creationId xmlns:a16="http://schemas.microsoft.com/office/drawing/2014/main" id="{E8EEF765-8047-462B-A701-B1B7EF2C0B68}"/>
              </a:ext>
            </a:extLst>
          </p:cNvPr>
          <p:cNvSpPr>
            <a:spLocks noGrp="1"/>
          </p:cNvSpPr>
          <p:nvPr>
            <p:ph type="body" sz="quarter" idx="12"/>
          </p:nvPr>
        </p:nvSpPr>
        <p:spPr/>
        <p:txBody>
          <a:bodyPr/>
          <a:lstStyle/>
          <a:p>
            <a:r>
              <a:rPr lang="en-US" dirty="0"/>
              <a:t>1:13</a:t>
            </a:r>
          </a:p>
        </p:txBody>
      </p:sp>
      <p:sp>
        <p:nvSpPr>
          <p:cNvPr id="4" name="Title 3">
            <a:extLst>
              <a:ext uri="{FF2B5EF4-FFF2-40B4-BE49-F238E27FC236}">
                <a16:creationId xmlns:a16="http://schemas.microsoft.com/office/drawing/2014/main" id="{8B6D4338-DDDB-4128-9EC9-2F86B49D12EC}"/>
              </a:ext>
            </a:extLst>
          </p:cNvPr>
          <p:cNvSpPr>
            <a:spLocks noGrp="1"/>
          </p:cNvSpPr>
          <p:nvPr>
            <p:ph type="title"/>
          </p:nvPr>
        </p:nvSpPr>
        <p:spPr/>
        <p:txBody>
          <a:bodyPr/>
          <a:lstStyle/>
          <a:p>
            <a:r>
              <a:rPr lang="en-US" dirty="0"/>
              <a:t>My imprisonment for Christ has become known throughout the whole praetorian guard</a:t>
            </a:r>
          </a:p>
        </p:txBody>
      </p:sp>
      <p:pic>
        <p:nvPicPr>
          <p:cNvPr id="6" name="Picture 5" descr="A close up of some water&#10;&#10;Description generated with high confidence">
            <a:extLst>
              <a:ext uri="{FF2B5EF4-FFF2-40B4-BE49-F238E27FC236}">
                <a16:creationId xmlns:a16="http://schemas.microsoft.com/office/drawing/2014/main" id="{3D2CF870-6673-49AB-B0E5-523518214086}"/>
              </a:ext>
            </a:extLst>
          </p:cNvPr>
          <p:cNvPicPr>
            <a:picLocks noChangeAspect="1"/>
          </p:cNvPicPr>
          <p:nvPr/>
        </p:nvPicPr>
        <p:blipFill rotWithShape="1">
          <a:blip r:embed="rId3">
            <a:extLst>
              <a:ext uri="{28A0092B-C50C-407E-A947-70E740481C1C}">
                <a14:useLocalDpi xmlns:a14="http://schemas.microsoft.com/office/drawing/2010/main" val="0"/>
              </a:ext>
            </a:extLst>
          </a:blip>
          <a:srcRect l="7995" r="8781" b="513"/>
          <a:stretch/>
        </p:blipFill>
        <p:spPr>
          <a:xfrm>
            <a:off x="-1" y="365760"/>
            <a:ext cx="9144001" cy="6153912"/>
          </a:xfrm>
          <a:prstGeom prst="rect">
            <a:avLst/>
          </a:prstGeom>
        </p:spPr>
      </p:pic>
    </p:spTree>
    <p:extLst>
      <p:ext uri="{BB962C8B-B14F-4D97-AF65-F5344CB8AC3E}">
        <p14:creationId xmlns:p14="http://schemas.microsoft.com/office/powerpoint/2010/main" val="77265850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96955EA-DD3A-47D0-A2D9-C887FECA07D7}"/>
              </a:ext>
            </a:extLst>
          </p:cNvPr>
          <p:cNvSpPr>
            <a:spLocks noGrp="1"/>
          </p:cNvSpPr>
          <p:nvPr>
            <p:ph type="body" sz="quarter" idx="10"/>
          </p:nvPr>
        </p:nvSpPr>
        <p:spPr/>
        <p:txBody>
          <a:bodyPr/>
          <a:lstStyle/>
          <a:p>
            <a:r>
              <a:rPr lang="en-US" dirty="0"/>
              <a:t>Herod’s promontory palace in Caesarea (aerial view from the west)</a:t>
            </a:r>
          </a:p>
        </p:txBody>
      </p:sp>
      <p:sp>
        <p:nvSpPr>
          <p:cNvPr id="3" name="Text Placeholder 2">
            <a:extLst>
              <a:ext uri="{FF2B5EF4-FFF2-40B4-BE49-F238E27FC236}">
                <a16:creationId xmlns:a16="http://schemas.microsoft.com/office/drawing/2014/main" id="{E8EEF765-8047-462B-A701-B1B7EF2C0B68}"/>
              </a:ext>
            </a:extLst>
          </p:cNvPr>
          <p:cNvSpPr>
            <a:spLocks noGrp="1"/>
          </p:cNvSpPr>
          <p:nvPr>
            <p:ph type="body" sz="quarter" idx="12"/>
          </p:nvPr>
        </p:nvSpPr>
        <p:spPr/>
        <p:txBody>
          <a:bodyPr/>
          <a:lstStyle/>
          <a:p>
            <a:r>
              <a:rPr lang="en-US" dirty="0"/>
              <a:t>1:13</a:t>
            </a:r>
          </a:p>
        </p:txBody>
      </p:sp>
      <p:sp>
        <p:nvSpPr>
          <p:cNvPr id="4" name="Title 3">
            <a:extLst>
              <a:ext uri="{FF2B5EF4-FFF2-40B4-BE49-F238E27FC236}">
                <a16:creationId xmlns:a16="http://schemas.microsoft.com/office/drawing/2014/main" id="{8B6D4338-DDDB-4128-9EC9-2F86B49D12EC}"/>
              </a:ext>
            </a:extLst>
          </p:cNvPr>
          <p:cNvSpPr>
            <a:spLocks noGrp="1"/>
          </p:cNvSpPr>
          <p:nvPr>
            <p:ph type="title"/>
          </p:nvPr>
        </p:nvSpPr>
        <p:spPr/>
        <p:txBody>
          <a:bodyPr/>
          <a:lstStyle/>
          <a:p>
            <a:r>
              <a:rPr lang="en-US" dirty="0"/>
              <a:t>My imprisonment for Christ has become known throughout the whole praetorian guard</a:t>
            </a:r>
          </a:p>
        </p:txBody>
      </p:sp>
      <p:pic>
        <p:nvPicPr>
          <p:cNvPr id="6" name="Picture 5" descr="A close up of some water&#10;&#10;Description generated with high confidence">
            <a:extLst>
              <a:ext uri="{FF2B5EF4-FFF2-40B4-BE49-F238E27FC236}">
                <a16:creationId xmlns:a16="http://schemas.microsoft.com/office/drawing/2014/main" id="{3D2CF870-6673-49AB-B0E5-523518214086}"/>
              </a:ext>
            </a:extLst>
          </p:cNvPr>
          <p:cNvPicPr>
            <a:picLocks noChangeAspect="1"/>
          </p:cNvPicPr>
          <p:nvPr/>
        </p:nvPicPr>
        <p:blipFill rotWithShape="1">
          <a:blip r:embed="rId3">
            <a:extLst>
              <a:ext uri="{28A0092B-C50C-407E-A947-70E740481C1C}">
                <a14:useLocalDpi xmlns:a14="http://schemas.microsoft.com/office/drawing/2010/main" val="0"/>
              </a:ext>
            </a:extLst>
          </a:blip>
          <a:srcRect l="7995" r="8781" b="513"/>
          <a:stretch/>
        </p:blipFill>
        <p:spPr>
          <a:xfrm>
            <a:off x="-1" y="365760"/>
            <a:ext cx="9144001" cy="6153912"/>
          </a:xfrm>
          <a:prstGeom prst="rect">
            <a:avLst/>
          </a:prstGeom>
        </p:spPr>
      </p:pic>
      <p:sp>
        <p:nvSpPr>
          <p:cNvPr id="5" name="Freeform 4"/>
          <p:cNvSpPr/>
          <p:nvPr/>
        </p:nvSpPr>
        <p:spPr>
          <a:xfrm>
            <a:off x="3000375" y="2266949"/>
            <a:ext cx="2476500" cy="3562619"/>
          </a:xfrm>
          <a:custGeom>
            <a:avLst/>
            <a:gdLst>
              <a:gd name="connsiteX0" fmla="*/ 1876425 w 2476500"/>
              <a:gd name="connsiteY0" fmla="*/ 0 h 3562350"/>
              <a:gd name="connsiteX1" fmla="*/ 809625 w 2476500"/>
              <a:gd name="connsiteY1" fmla="*/ 19050 h 3562350"/>
              <a:gd name="connsiteX2" fmla="*/ 209550 w 2476500"/>
              <a:gd name="connsiteY2" fmla="*/ 76200 h 3562350"/>
              <a:gd name="connsiteX3" fmla="*/ 76200 w 2476500"/>
              <a:gd name="connsiteY3" fmla="*/ 323850 h 3562350"/>
              <a:gd name="connsiteX4" fmla="*/ 133350 w 2476500"/>
              <a:gd name="connsiteY4" fmla="*/ 381000 h 3562350"/>
              <a:gd name="connsiteX5" fmla="*/ 0 w 2476500"/>
              <a:gd name="connsiteY5" fmla="*/ 657225 h 3562350"/>
              <a:gd name="connsiteX6" fmla="*/ 104775 w 2476500"/>
              <a:gd name="connsiteY6" fmla="*/ 752475 h 3562350"/>
              <a:gd name="connsiteX7" fmla="*/ 285750 w 2476500"/>
              <a:gd name="connsiteY7" fmla="*/ 742950 h 3562350"/>
              <a:gd name="connsiteX8" fmla="*/ 495300 w 2476500"/>
              <a:gd name="connsiteY8" fmla="*/ 819150 h 3562350"/>
              <a:gd name="connsiteX9" fmla="*/ 619125 w 2476500"/>
              <a:gd name="connsiteY9" fmla="*/ 800100 h 3562350"/>
              <a:gd name="connsiteX10" fmla="*/ 581025 w 2476500"/>
              <a:gd name="connsiteY10" fmla="*/ 1019175 h 3562350"/>
              <a:gd name="connsiteX11" fmla="*/ 714375 w 2476500"/>
              <a:gd name="connsiteY11" fmla="*/ 1257300 h 3562350"/>
              <a:gd name="connsiteX12" fmla="*/ 419100 w 2476500"/>
              <a:gd name="connsiteY12" fmla="*/ 2638425 h 3562350"/>
              <a:gd name="connsiteX13" fmla="*/ 428625 w 2476500"/>
              <a:gd name="connsiteY13" fmla="*/ 2876550 h 3562350"/>
              <a:gd name="connsiteX14" fmla="*/ 1476375 w 2476500"/>
              <a:gd name="connsiteY14" fmla="*/ 3562350 h 3562350"/>
              <a:gd name="connsiteX15" fmla="*/ 2476500 w 2476500"/>
              <a:gd name="connsiteY15" fmla="*/ 2981325 h 3562350"/>
              <a:gd name="connsiteX16" fmla="*/ 2009775 w 2476500"/>
              <a:gd name="connsiteY16" fmla="*/ 1028700 h 3562350"/>
              <a:gd name="connsiteX17" fmla="*/ 1695450 w 2476500"/>
              <a:gd name="connsiteY17" fmla="*/ 952500 h 3562350"/>
              <a:gd name="connsiteX18" fmla="*/ 1628775 w 2476500"/>
              <a:gd name="connsiteY18" fmla="*/ 781050 h 3562350"/>
              <a:gd name="connsiteX19" fmla="*/ 1524000 w 2476500"/>
              <a:gd name="connsiteY19" fmla="*/ 790575 h 3562350"/>
              <a:gd name="connsiteX20" fmla="*/ 1571625 w 2476500"/>
              <a:gd name="connsiteY20" fmla="*/ 504825 h 3562350"/>
              <a:gd name="connsiteX21" fmla="*/ 1743075 w 2476500"/>
              <a:gd name="connsiteY21" fmla="*/ 352425 h 3562350"/>
              <a:gd name="connsiteX22" fmla="*/ 1895475 w 2476500"/>
              <a:gd name="connsiteY22" fmla="*/ 276225 h 3562350"/>
              <a:gd name="connsiteX23" fmla="*/ 1876425 w 2476500"/>
              <a:gd name="connsiteY23" fmla="*/ 0 h 3562350"/>
              <a:gd name="connsiteX0" fmla="*/ 1876425 w 2476500"/>
              <a:gd name="connsiteY0" fmla="*/ 0 h 3563526"/>
              <a:gd name="connsiteX1" fmla="*/ 809625 w 2476500"/>
              <a:gd name="connsiteY1" fmla="*/ 19050 h 3563526"/>
              <a:gd name="connsiteX2" fmla="*/ 209550 w 2476500"/>
              <a:gd name="connsiteY2" fmla="*/ 76200 h 3563526"/>
              <a:gd name="connsiteX3" fmla="*/ 76200 w 2476500"/>
              <a:gd name="connsiteY3" fmla="*/ 323850 h 3563526"/>
              <a:gd name="connsiteX4" fmla="*/ 133350 w 2476500"/>
              <a:gd name="connsiteY4" fmla="*/ 381000 h 3563526"/>
              <a:gd name="connsiteX5" fmla="*/ 0 w 2476500"/>
              <a:gd name="connsiteY5" fmla="*/ 657225 h 3563526"/>
              <a:gd name="connsiteX6" fmla="*/ 104775 w 2476500"/>
              <a:gd name="connsiteY6" fmla="*/ 752475 h 3563526"/>
              <a:gd name="connsiteX7" fmla="*/ 285750 w 2476500"/>
              <a:gd name="connsiteY7" fmla="*/ 742950 h 3563526"/>
              <a:gd name="connsiteX8" fmla="*/ 495300 w 2476500"/>
              <a:gd name="connsiteY8" fmla="*/ 819150 h 3563526"/>
              <a:gd name="connsiteX9" fmla="*/ 619125 w 2476500"/>
              <a:gd name="connsiteY9" fmla="*/ 800100 h 3563526"/>
              <a:gd name="connsiteX10" fmla="*/ 581025 w 2476500"/>
              <a:gd name="connsiteY10" fmla="*/ 1019175 h 3563526"/>
              <a:gd name="connsiteX11" fmla="*/ 714375 w 2476500"/>
              <a:gd name="connsiteY11" fmla="*/ 1257300 h 3563526"/>
              <a:gd name="connsiteX12" fmla="*/ 419100 w 2476500"/>
              <a:gd name="connsiteY12" fmla="*/ 2638425 h 3563526"/>
              <a:gd name="connsiteX13" fmla="*/ 428625 w 2476500"/>
              <a:gd name="connsiteY13" fmla="*/ 2876550 h 3563526"/>
              <a:gd name="connsiteX14" fmla="*/ 1476375 w 2476500"/>
              <a:gd name="connsiteY14" fmla="*/ 3562350 h 3563526"/>
              <a:gd name="connsiteX15" fmla="*/ 2476500 w 2476500"/>
              <a:gd name="connsiteY15" fmla="*/ 2981325 h 3563526"/>
              <a:gd name="connsiteX16" fmla="*/ 2009775 w 2476500"/>
              <a:gd name="connsiteY16" fmla="*/ 1028700 h 3563526"/>
              <a:gd name="connsiteX17" fmla="*/ 1695450 w 2476500"/>
              <a:gd name="connsiteY17" fmla="*/ 952500 h 3563526"/>
              <a:gd name="connsiteX18" fmla="*/ 1628775 w 2476500"/>
              <a:gd name="connsiteY18" fmla="*/ 781050 h 3563526"/>
              <a:gd name="connsiteX19" fmla="*/ 1524000 w 2476500"/>
              <a:gd name="connsiteY19" fmla="*/ 790575 h 3563526"/>
              <a:gd name="connsiteX20" fmla="*/ 1571625 w 2476500"/>
              <a:gd name="connsiteY20" fmla="*/ 504825 h 3563526"/>
              <a:gd name="connsiteX21" fmla="*/ 1743075 w 2476500"/>
              <a:gd name="connsiteY21" fmla="*/ 352425 h 3563526"/>
              <a:gd name="connsiteX22" fmla="*/ 1895475 w 2476500"/>
              <a:gd name="connsiteY22" fmla="*/ 276225 h 3563526"/>
              <a:gd name="connsiteX23" fmla="*/ 1876425 w 2476500"/>
              <a:gd name="connsiteY23" fmla="*/ 0 h 3563526"/>
              <a:gd name="connsiteX0" fmla="*/ 1876425 w 2476500"/>
              <a:gd name="connsiteY0" fmla="*/ 0 h 3562619"/>
              <a:gd name="connsiteX1" fmla="*/ 809625 w 2476500"/>
              <a:gd name="connsiteY1" fmla="*/ 19050 h 3562619"/>
              <a:gd name="connsiteX2" fmla="*/ 209550 w 2476500"/>
              <a:gd name="connsiteY2" fmla="*/ 76200 h 3562619"/>
              <a:gd name="connsiteX3" fmla="*/ 76200 w 2476500"/>
              <a:gd name="connsiteY3" fmla="*/ 323850 h 3562619"/>
              <a:gd name="connsiteX4" fmla="*/ 133350 w 2476500"/>
              <a:gd name="connsiteY4" fmla="*/ 381000 h 3562619"/>
              <a:gd name="connsiteX5" fmla="*/ 0 w 2476500"/>
              <a:gd name="connsiteY5" fmla="*/ 657225 h 3562619"/>
              <a:gd name="connsiteX6" fmla="*/ 104775 w 2476500"/>
              <a:gd name="connsiteY6" fmla="*/ 752475 h 3562619"/>
              <a:gd name="connsiteX7" fmla="*/ 285750 w 2476500"/>
              <a:gd name="connsiteY7" fmla="*/ 742950 h 3562619"/>
              <a:gd name="connsiteX8" fmla="*/ 495300 w 2476500"/>
              <a:gd name="connsiteY8" fmla="*/ 819150 h 3562619"/>
              <a:gd name="connsiteX9" fmla="*/ 619125 w 2476500"/>
              <a:gd name="connsiteY9" fmla="*/ 800100 h 3562619"/>
              <a:gd name="connsiteX10" fmla="*/ 581025 w 2476500"/>
              <a:gd name="connsiteY10" fmla="*/ 1019175 h 3562619"/>
              <a:gd name="connsiteX11" fmla="*/ 714375 w 2476500"/>
              <a:gd name="connsiteY11" fmla="*/ 1257300 h 3562619"/>
              <a:gd name="connsiteX12" fmla="*/ 419100 w 2476500"/>
              <a:gd name="connsiteY12" fmla="*/ 2638425 h 3562619"/>
              <a:gd name="connsiteX13" fmla="*/ 428625 w 2476500"/>
              <a:gd name="connsiteY13" fmla="*/ 2876550 h 3562619"/>
              <a:gd name="connsiteX14" fmla="*/ 1476375 w 2476500"/>
              <a:gd name="connsiteY14" fmla="*/ 3562350 h 3562619"/>
              <a:gd name="connsiteX15" fmla="*/ 2476500 w 2476500"/>
              <a:gd name="connsiteY15" fmla="*/ 2981325 h 3562619"/>
              <a:gd name="connsiteX16" fmla="*/ 2009775 w 2476500"/>
              <a:gd name="connsiteY16" fmla="*/ 1028700 h 3562619"/>
              <a:gd name="connsiteX17" fmla="*/ 1695450 w 2476500"/>
              <a:gd name="connsiteY17" fmla="*/ 952500 h 3562619"/>
              <a:gd name="connsiteX18" fmla="*/ 1628775 w 2476500"/>
              <a:gd name="connsiteY18" fmla="*/ 781050 h 3562619"/>
              <a:gd name="connsiteX19" fmla="*/ 1524000 w 2476500"/>
              <a:gd name="connsiteY19" fmla="*/ 790575 h 3562619"/>
              <a:gd name="connsiteX20" fmla="*/ 1571625 w 2476500"/>
              <a:gd name="connsiteY20" fmla="*/ 504825 h 3562619"/>
              <a:gd name="connsiteX21" fmla="*/ 1743075 w 2476500"/>
              <a:gd name="connsiteY21" fmla="*/ 352425 h 3562619"/>
              <a:gd name="connsiteX22" fmla="*/ 1895475 w 2476500"/>
              <a:gd name="connsiteY22" fmla="*/ 276225 h 3562619"/>
              <a:gd name="connsiteX23" fmla="*/ 1876425 w 2476500"/>
              <a:gd name="connsiteY23" fmla="*/ 0 h 3562619"/>
              <a:gd name="connsiteX0" fmla="*/ 1876425 w 2476500"/>
              <a:gd name="connsiteY0" fmla="*/ 0 h 3562619"/>
              <a:gd name="connsiteX1" fmla="*/ 809625 w 2476500"/>
              <a:gd name="connsiteY1" fmla="*/ 19050 h 3562619"/>
              <a:gd name="connsiteX2" fmla="*/ 209550 w 2476500"/>
              <a:gd name="connsiteY2" fmla="*/ 76200 h 3562619"/>
              <a:gd name="connsiteX3" fmla="*/ 76200 w 2476500"/>
              <a:gd name="connsiteY3" fmla="*/ 323850 h 3562619"/>
              <a:gd name="connsiteX4" fmla="*/ 133350 w 2476500"/>
              <a:gd name="connsiteY4" fmla="*/ 381000 h 3562619"/>
              <a:gd name="connsiteX5" fmla="*/ 0 w 2476500"/>
              <a:gd name="connsiteY5" fmla="*/ 657225 h 3562619"/>
              <a:gd name="connsiteX6" fmla="*/ 104775 w 2476500"/>
              <a:gd name="connsiteY6" fmla="*/ 752475 h 3562619"/>
              <a:gd name="connsiteX7" fmla="*/ 285750 w 2476500"/>
              <a:gd name="connsiteY7" fmla="*/ 742950 h 3562619"/>
              <a:gd name="connsiteX8" fmla="*/ 495300 w 2476500"/>
              <a:gd name="connsiteY8" fmla="*/ 819150 h 3562619"/>
              <a:gd name="connsiteX9" fmla="*/ 619125 w 2476500"/>
              <a:gd name="connsiteY9" fmla="*/ 800100 h 3562619"/>
              <a:gd name="connsiteX10" fmla="*/ 581025 w 2476500"/>
              <a:gd name="connsiteY10" fmla="*/ 1019175 h 3562619"/>
              <a:gd name="connsiteX11" fmla="*/ 714375 w 2476500"/>
              <a:gd name="connsiteY11" fmla="*/ 1257300 h 3562619"/>
              <a:gd name="connsiteX12" fmla="*/ 419100 w 2476500"/>
              <a:gd name="connsiteY12" fmla="*/ 2638425 h 3562619"/>
              <a:gd name="connsiteX13" fmla="*/ 428625 w 2476500"/>
              <a:gd name="connsiteY13" fmla="*/ 2876550 h 3562619"/>
              <a:gd name="connsiteX14" fmla="*/ 1476375 w 2476500"/>
              <a:gd name="connsiteY14" fmla="*/ 3562350 h 3562619"/>
              <a:gd name="connsiteX15" fmla="*/ 2476500 w 2476500"/>
              <a:gd name="connsiteY15" fmla="*/ 2981325 h 3562619"/>
              <a:gd name="connsiteX16" fmla="*/ 2009775 w 2476500"/>
              <a:gd name="connsiteY16" fmla="*/ 1028700 h 3562619"/>
              <a:gd name="connsiteX17" fmla="*/ 1695450 w 2476500"/>
              <a:gd name="connsiteY17" fmla="*/ 952500 h 3562619"/>
              <a:gd name="connsiteX18" fmla="*/ 1628775 w 2476500"/>
              <a:gd name="connsiteY18" fmla="*/ 781050 h 3562619"/>
              <a:gd name="connsiteX19" fmla="*/ 1524000 w 2476500"/>
              <a:gd name="connsiteY19" fmla="*/ 790575 h 3562619"/>
              <a:gd name="connsiteX20" fmla="*/ 1571625 w 2476500"/>
              <a:gd name="connsiteY20" fmla="*/ 504825 h 3562619"/>
              <a:gd name="connsiteX21" fmla="*/ 1743075 w 2476500"/>
              <a:gd name="connsiteY21" fmla="*/ 352425 h 3562619"/>
              <a:gd name="connsiteX22" fmla="*/ 1895475 w 2476500"/>
              <a:gd name="connsiteY22" fmla="*/ 276225 h 3562619"/>
              <a:gd name="connsiteX23" fmla="*/ 1876425 w 2476500"/>
              <a:gd name="connsiteY23" fmla="*/ 0 h 3562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76500" h="3562619">
                <a:moveTo>
                  <a:pt x="1876425" y="0"/>
                </a:moveTo>
                <a:lnTo>
                  <a:pt x="809625" y="19050"/>
                </a:lnTo>
                <a:lnTo>
                  <a:pt x="209550" y="76200"/>
                </a:lnTo>
                <a:lnTo>
                  <a:pt x="76200" y="323850"/>
                </a:lnTo>
                <a:lnTo>
                  <a:pt x="133350" y="381000"/>
                </a:lnTo>
                <a:lnTo>
                  <a:pt x="0" y="657225"/>
                </a:lnTo>
                <a:lnTo>
                  <a:pt x="104775" y="752475"/>
                </a:lnTo>
                <a:lnTo>
                  <a:pt x="285750" y="742950"/>
                </a:lnTo>
                <a:lnTo>
                  <a:pt x="495300" y="819150"/>
                </a:lnTo>
                <a:lnTo>
                  <a:pt x="619125" y="800100"/>
                </a:lnTo>
                <a:lnTo>
                  <a:pt x="581025" y="1019175"/>
                </a:lnTo>
                <a:lnTo>
                  <a:pt x="714375" y="1257300"/>
                </a:lnTo>
                <a:lnTo>
                  <a:pt x="419100" y="2638425"/>
                </a:lnTo>
                <a:lnTo>
                  <a:pt x="428625" y="2876550"/>
                </a:lnTo>
                <a:cubicBezTo>
                  <a:pt x="728662" y="3344862"/>
                  <a:pt x="1134749" y="3552807"/>
                  <a:pt x="1476375" y="3562350"/>
                </a:cubicBezTo>
                <a:cubicBezTo>
                  <a:pt x="1760538" y="3570288"/>
                  <a:pt x="2387600" y="3403600"/>
                  <a:pt x="2476500" y="2981325"/>
                </a:cubicBezTo>
                <a:lnTo>
                  <a:pt x="2009775" y="1028700"/>
                </a:lnTo>
                <a:lnTo>
                  <a:pt x="1695450" y="952500"/>
                </a:lnTo>
                <a:lnTo>
                  <a:pt x="1628775" y="781050"/>
                </a:lnTo>
                <a:lnTo>
                  <a:pt x="1524000" y="790575"/>
                </a:lnTo>
                <a:lnTo>
                  <a:pt x="1571625" y="504825"/>
                </a:lnTo>
                <a:lnTo>
                  <a:pt x="1743075" y="352425"/>
                </a:lnTo>
                <a:lnTo>
                  <a:pt x="1895475" y="276225"/>
                </a:lnTo>
                <a:lnTo>
                  <a:pt x="1876425" y="0"/>
                </a:lnTo>
                <a:close/>
              </a:path>
            </a:pathLst>
          </a:custGeom>
          <a:solidFill>
            <a:srgbClr val="FF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Box 16"/>
          <p:cNvSpPr txBox="1">
            <a:spLocks noChangeArrowheads="1"/>
          </p:cNvSpPr>
          <p:nvPr/>
        </p:nvSpPr>
        <p:spPr bwMode="auto">
          <a:xfrm>
            <a:off x="6601046" y="1600200"/>
            <a:ext cx="1181100" cy="400110"/>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theater</a:t>
            </a:r>
          </a:p>
        </p:txBody>
      </p:sp>
      <p:sp>
        <p:nvSpPr>
          <p:cNvPr id="8" name="Line 9">
            <a:extLst>
              <a:ext uri="{FF2B5EF4-FFF2-40B4-BE49-F238E27FC236}">
                <a16:creationId xmlns:a16="http://schemas.microsoft.com/office/drawing/2014/main" id="{7002DD52-0197-4587-97DF-E65B9E1BFA35}"/>
              </a:ext>
            </a:extLst>
          </p:cNvPr>
          <p:cNvSpPr>
            <a:spLocks noChangeShapeType="1"/>
          </p:cNvSpPr>
          <p:nvPr/>
        </p:nvSpPr>
        <p:spPr bwMode="auto">
          <a:xfrm flipH="1" flipV="1">
            <a:off x="6372446" y="1218702"/>
            <a:ext cx="533400" cy="40054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a:ea typeface="+mn-ea"/>
              <a:cs typeface="+mn-cs"/>
            </a:endParaRPr>
          </a:p>
        </p:txBody>
      </p:sp>
      <p:sp>
        <p:nvSpPr>
          <p:cNvPr id="9" name="Text Box 16"/>
          <p:cNvSpPr txBox="1">
            <a:spLocks noChangeArrowheads="1"/>
          </p:cNvSpPr>
          <p:nvPr/>
        </p:nvSpPr>
        <p:spPr bwMode="auto">
          <a:xfrm>
            <a:off x="1201478" y="1853259"/>
            <a:ext cx="1594885" cy="400110"/>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hippodrome</a:t>
            </a:r>
          </a:p>
        </p:txBody>
      </p:sp>
      <p:sp>
        <p:nvSpPr>
          <p:cNvPr id="10" name="Text Box 16"/>
          <p:cNvSpPr txBox="1">
            <a:spLocks noChangeArrowheads="1"/>
          </p:cNvSpPr>
          <p:nvPr/>
        </p:nvSpPr>
        <p:spPr bwMode="auto">
          <a:xfrm>
            <a:off x="3769273" y="4581976"/>
            <a:ext cx="1437205" cy="707886"/>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Lower Palace</a:t>
            </a:r>
          </a:p>
        </p:txBody>
      </p:sp>
      <p:sp>
        <p:nvSpPr>
          <p:cNvPr id="11" name="Text Box 16"/>
          <p:cNvSpPr txBox="1">
            <a:spLocks noChangeArrowheads="1"/>
          </p:cNvSpPr>
          <p:nvPr/>
        </p:nvSpPr>
        <p:spPr bwMode="auto">
          <a:xfrm>
            <a:off x="3333695" y="2298696"/>
            <a:ext cx="1437205" cy="707886"/>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Upper Palace</a:t>
            </a:r>
          </a:p>
        </p:txBody>
      </p:sp>
    </p:spTree>
    <p:extLst>
      <p:ext uri="{BB962C8B-B14F-4D97-AF65-F5344CB8AC3E}">
        <p14:creationId xmlns:p14="http://schemas.microsoft.com/office/powerpoint/2010/main" val="3925635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F781FE3-33C4-DE32-49E9-82ABD80FECD8}"/>
              </a:ext>
            </a:extLst>
          </p:cNvPr>
          <p:cNvPicPr>
            <a:picLocks noChangeAspect="1"/>
          </p:cNvPicPr>
          <p:nvPr/>
        </p:nvPicPr>
        <p:blipFill rotWithShape="1">
          <a:blip r:embed="rId3">
            <a:extLst>
              <a:ext uri="{28A0092B-C50C-407E-A947-70E740481C1C}">
                <a14:useLocalDpi xmlns:a14="http://schemas.microsoft.com/office/drawing/2010/main" val="0"/>
              </a:ext>
            </a:extLst>
          </a:blip>
          <a:srcRect b="7039"/>
          <a:stretch/>
        </p:blipFill>
        <p:spPr>
          <a:xfrm>
            <a:off x="0" y="304800"/>
            <a:ext cx="9144000" cy="6400800"/>
          </a:xfrm>
          <a:prstGeom prst="rect">
            <a:avLst/>
          </a:prstGeom>
        </p:spPr>
      </p:pic>
      <p:sp>
        <p:nvSpPr>
          <p:cNvPr id="3" name="Text Placeholder 2"/>
          <p:cNvSpPr>
            <a:spLocks noGrp="1"/>
          </p:cNvSpPr>
          <p:nvPr>
            <p:ph type="body" sz="quarter" idx="10"/>
          </p:nvPr>
        </p:nvSpPr>
        <p:spPr/>
        <p:txBody>
          <a:bodyPr/>
          <a:lstStyle/>
          <a:p>
            <a:r>
              <a:rPr lang="en-US" dirty="0"/>
              <a:t>Palace prison at Caesarea, 1st century AD</a:t>
            </a:r>
          </a:p>
        </p:txBody>
      </p:sp>
      <p:sp>
        <p:nvSpPr>
          <p:cNvPr id="4" name="Text Placeholder 3"/>
          <p:cNvSpPr>
            <a:spLocks noGrp="1"/>
          </p:cNvSpPr>
          <p:nvPr>
            <p:ph type="body" sz="quarter" idx="12"/>
          </p:nvPr>
        </p:nvSpPr>
        <p:spPr/>
        <p:txBody>
          <a:bodyPr/>
          <a:lstStyle/>
          <a:p>
            <a:r>
              <a:rPr lang="en-US" dirty="0"/>
              <a:t>1:13</a:t>
            </a:r>
          </a:p>
        </p:txBody>
      </p:sp>
      <p:sp>
        <p:nvSpPr>
          <p:cNvPr id="2" name="Title 1"/>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238031193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113D254-DFDF-2B55-2E77-CADADA6EB9E9}"/>
              </a:ext>
            </a:extLst>
          </p:cNvPr>
          <p:cNvPicPr>
            <a:picLocks noChangeAspect="1"/>
          </p:cNvPicPr>
          <p:nvPr/>
        </p:nvPicPr>
        <p:blipFill rotWithShape="1">
          <a:blip r:embed="rId3">
            <a:extLst>
              <a:ext uri="{28A0092B-C50C-407E-A947-70E740481C1C}">
                <a14:useLocalDpi xmlns:a14="http://schemas.microsoft.com/office/drawing/2010/main" val="0"/>
              </a:ext>
            </a:extLst>
          </a:blip>
          <a:srcRect t="5534"/>
          <a:stretch/>
        </p:blipFill>
        <p:spPr>
          <a:xfrm>
            <a:off x="0" y="76200"/>
            <a:ext cx="9144000" cy="6504432"/>
          </a:xfrm>
          <a:prstGeom prst="rect">
            <a:avLst/>
          </a:prstGeom>
        </p:spPr>
      </p:pic>
      <p:sp>
        <p:nvSpPr>
          <p:cNvPr id="3" name="Text Placeholder 2"/>
          <p:cNvSpPr>
            <a:spLocks noGrp="1"/>
          </p:cNvSpPr>
          <p:nvPr>
            <p:ph type="body" sz="quarter" idx="10"/>
          </p:nvPr>
        </p:nvSpPr>
        <p:spPr/>
        <p:txBody>
          <a:bodyPr/>
          <a:lstStyle/>
          <a:p>
            <a:r>
              <a:rPr lang="en-US" dirty="0"/>
              <a:t>Palace prison at Caesarea, 1st century AD</a:t>
            </a:r>
          </a:p>
        </p:txBody>
      </p:sp>
      <p:sp>
        <p:nvSpPr>
          <p:cNvPr id="4" name="Text Placeholder 3"/>
          <p:cNvSpPr>
            <a:spLocks noGrp="1"/>
          </p:cNvSpPr>
          <p:nvPr>
            <p:ph type="body" sz="quarter" idx="12"/>
          </p:nvPr>
        </p:nvSpPr>
        <p:spPr/>
        <p:txBody>
          <a:bodyPr/>
          <a:lstStyle/>
          <a:p>
            <a:r>
              <a:rPr lang="en-US" dirty="0"/>
              <a:t>1:13</a:t>
            </a:r>
          </a:p>
        </p:txBody>
      </p:sp>
      <p:sp>
        <p:nvSpPr>
          <p:cNvPr id="2" name="Title 1"/>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13592193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062E201-C6C0-490B-9900-7DE0006654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Relief depicting apostles baptizing Roman soldiers</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3892746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ABFCD8F-07CD-4F43-B845-6C81AAA637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Forum at Philippi (from the north)</a:t>
            </a:r>
          </a:p>
        </p:txBody>
      </p:sp>
      <p:sp>
        <p:nvSpPr>
          <p:cNvPr id="31" name="Text Placeholder 2"/>
          <p:cNvSpPr>
            <a:spLocks noGrp="1"/>
          </p:cNvSpPr>
          <p:nvPr>
            <p:ph type="body" sz="quarter" idx="12"/>
          </p:nvPr>
        </p:nvSpPr>
        <p:spPr/>
        <p:txBody>
          <a:bodyPr/>
          <a:lstStyle/>
          <a:p>
            <a:r>
              <a:rPr lang="en-US" dirty="0"/>
              <a:t>1:1</a:t>
            </a:r>
          </a:p>
        </p:txBody>
      </p:sp>
      <p:sp>
        <p:nvSpPr>
          <p:cNvPr id="32" name="Title 3"/>
          <p:cNvSpPr>
            <a:spLocks noGrp="1"/>
          </p:cNvSpPr>
          <p:nvPr>
            <p:ph type="title"/>
          </p:nvPr>
        </p:nvSpPr>
        <p:spPr/>
        <p:txBody>
          <a:bodyPr/>
          <a:lstStyle/>
          <a:p>
            <a:r>
              <a:rPr lang="en-US" dirty="0"/>
              <a:t>Paul and Timothy, slaves of Christ Jesus, to all the saints in Christ Jesus who are at Philippi</a:t>
            </a:r>
          </a:p>
        </p:txBody>
      </p:sp>
      <p:sp>
        <p:nvSpPr>
          <p:cNvPr id="19" name="Text Box 16"/>
          <p:cNvSpPr txBox="1">
            <a:spLocks noChangeArrowheads="1"/>
          </p:cNvSpPr>
          <p:nvPr/>
        </p:nvSpPr>
        <p:spPr bwMode="auto">
          <a:xfrm>
            <a:off x="5486400" y="1696278"/>
            <a:ext cx="115060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Basilica B</a:t>
            </a:r>
          </a:p>
        </p:txBody>
      </p:sp>
      <p:sp>
        <p:nvSpPr>
          <p:cNvPr id="20" name="Trapezoid 19"/>
          <p:cNvSpPr/>
          <p:nvPr/>
        </p:nvSpPr>
        <p:spPr>
          <a:xfrm>
            <a:off x="2895600" y="2153478"/>
            <a:ext cx="2819400" cy="457200"/>
          </a:xfrm>
          <a:prstGeom prst="trapezoid">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1" name="Trapezoid 20"/>
          <p:cNvSpPr/>
          <p:nvPr/>
        </p:nvSpPr>
        <p:spPr>
          <a:xfrm>
            <a:off x="457200" y="3372678"/>
            <a:ext cx="7848600" cy="1219200"/>
          </a:xfrm>
          <a:prstGeom prst="trapezoid">
            <a:avLst>
              <a:gd name="adj" fmla="val 72256"/>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2" name="Text Box 16"/>
          <p:cNvSpPr txBox="1">
            <a:spLocks noChangeArrowheads="1"/>
          </p:cNvSpPr>
          <p:nvPr/>
        </p:nvSpPr>
        <p:spPr bwMode="auto">
          <a:xfrm>
            <a:off x="3581400" y="3525078"/>
            <a:ext cx="82186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forum</a:t>
            </a:r>
          </a:p>
        </p:txBody>
      </p:sp>
      <p:sp>
        <p:nvSpPr>
          <p:cNvPr id="23" name="Text Box 16"/>
          <p:cNvSpPr txBox="1">
            <a:spLocks noChangeArrowheads="1"/>
          </p:cNvSpPr>
          <p:nvPr/>
        </p:nvSpPr>
        <p:spPr bwMode="auto">
          <a:xfrm>
            <a:off x="4724400" y="3829878"/>
            <a:ext cx="774771"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bema</a:t>
            </a:r>
          </a:p>
        </p:txBody>
      </p:sp>
      <p:sp>
        <p:nvSpPr>
          <p:cNvPr id="24" name="Text Box 16"/>
          <p:cNvSpPr txBox="1">
            <a:spLocks noChangeArrowheads="1"/>
          </p:cNvSpPr>
          <p:nvPr/>
        </p:nvSpPr>
        <p:spPr bwMode="auto">
          <a:xfrm>
            <a:off x="7067791" y="5506278"/>
            <a:ext cx="1977149"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traditional prison</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of Paul</a:t>
            </a:r>
          </a:p>
        </p:txBody>
      </p:sp>
      <p:sp>
        <p:nvSpPr>
          <p:cNvPr id="25" name="Text Box 16"/>
          <p:cNvSpPr txBox="1">
            <a:spLocks noChangeArrowheads="1"/>
          </p:cNvSpPr>
          <p:nvPr/>
        </p:nvSpPr>
        <p:spPr bwMode="auto">
          <a:xfrm>
            <a:off x="3810000" y="5353878"/>
            <a:ext cx="115060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Basilica A</a:t>
            </a:r>
          </a:p>
        </p:txBody>
      </p:sp>
      <p:sp>
        <p:nvSpPr>
          <p:cNvPr id="26" name="Line 9"/>
          <p:cNvSpPr>
            <a:spLocks noChangeShapeType="1"/>
          </p:cNvSpPr>
          <p:nvPr/>
        </p:nvSpPr>
        <p:spPr bwMode="auto">
          <a:xfrm flipH="1">
            <a:off x="4572000" y="4134678"/>
            <a:ext cx="228600" cy="228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7" name="Rectangle 26"/>
          <p:cNvSpPr/>
          <p:nvPr/>
        </p:nvSpPr>
        <p:spPr>
          <a:xfrm>
            <a:off x="0" y="4820478"/>
            <a:ext cx="9144000" cy="1524000"/>
          </a:xfrm>
          <a:prstGeom prst="rect">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8" name="Line 9"/>
          <p:cNvSpPr>
            <a:spLocks noChangeShapeType="1"/>
          </p:cNvSpPr>
          <p:nvPr/>
        </p:nvSpPr>
        <p:spPr bwMode="auto">
          <a:xfrm flipV="1">
            <a:off x="8686800" y="4972878"/>
            <a:ext cx="1524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29" name="Text Box 16"/>
          <p:cNvSpPr txBox="1">
            <a:spLocks noChangeArrowheads="1"/>
          </p:cNvSpPr>
          <p:nvPr/>
        </p:nvSpPr>
        <p:spPr bwMode="auto">
          <a:xfrm>
            <a:off x="-57147" y="2512392"/>
            <a:ext cx="1428747"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commercial</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road</a:t>
            </a:r>
          </a:p>
        </p:txBody>
      </p:sp>
      <p:sp>
        <p:nvSpPr>
          <p:cNvPr id="30" name="Line 9"/>
          <p:cNvSpPr>
            <a:spLocks noChangeShapeType="1"/>
          </p:cNvSpPr>
          <p:nvPr/>
        </p:nvSpPr>
        <p:spPr bwMode="auto">
          <a:xfrm>
            <a:off x="1371600" y="2763078"/>
            <a:ext cx="914400" cy="228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688199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564799D-B24D-9048-8D4D-9E2EB4043D20}"/>
              </a:ext>
            </a:extLst>
          </p:cNvPr>
          <p:cNvPicPr>
            <a:picLocks noChangeAspect="1"/>
          </p:cNvPicPr>
          <p:nvPr/>
        </p:nvPicPr>
        <p:blipFill rotWithShape="1">
          <a:blip r:embed="rId3">
            <a:extLst>
              <a:ext uri="{28A0092B-C50C-407E-A947-70E740481C1C}">
                <a14:useLocalDpi xmlns:a14="http://schemas.microsoft.com/office/drawing/2010/main" val="0"/>
              </a:ext>
            </a:extLst>
          </a:blip>
          <a:srcRect t="7469" b="25311"/>
          <a:stretch/>
        </p:blipFill>
        <p:spPr>
          <a:xfrm>
            <a:off x="1128713" y="1"/>
            <a:ext cx="6886575" cy="6858000"/>
          </a:xfrm>
          <a:prstGeom prst="rect">
            <a:avLst/>
          </a:prstGeom>
        </p:spPr>
      </p:pic>
      <p:sp>
        <p:nvSpPr>
          <p:cNvPr id="2" name="Text Placeholder 1"/>
          <p:cNvSpPr>
            <a:spLocks noGrp="1"/>
          </p:cNvSpPr>
          <p:nvPr>
            <p:ph type="body" sz="quarter" idx="10"/>
          </p:nvPr>
        </p:nvSpPr>
        <p:spPr/>
        <p:txBody>
          <a:bodyPr/>
          <a:lstStyle/>
          <a:p>
            <a:r>
              <a:rPr lang="en-US" dirty="0"/>
              <a:t>Dungeon of the Prison of Antonia, with a model demonstrating torture</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214367767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Traditional Greek Orthodox site of the prison of Christ</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pic>
        <p:nvPicPr>
          <p:cNvPr id="6" name="Picture 5" descr="A close up of a rock&#10;&#10;Description automatically generated">
            <a:extLst>
              <a:ext uri="{FF2B5EF4-FFF2-40B4-BE49-F238E27FC236}">
                <a16:creationId xmlns:a16="http://schemas.microsoft.com/office/drawing/2014/main" id="{AB8FCB80-AB64-5E4C-B174-C10DD786B6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400"/>
            <a:ext cx="9144000" cy="6045200"/>
          </a:xfrm>
          <a:prstGeom prst="rect">
            <a:avLst/>
          </a:prstGeom>
        </p:spPr>
      </p:pic>
    </p:spTree>
    <p:extLst>
      <p:ext uri="{BB962C8B-B14F-4D97-AF65-F5344CB8AC3E}">
        <p14:creationId xmlns:p14="http://schemas.microsoft.com/office/powerpoint/2010/main" val="192122073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rock&#10;&#10;Description automatically generated">
            <a:extLst>
              <a:ext uri="{FF2B5EF4-FFF2-40B4-BE49-F238E27FC236}">
                <a16:creationId xmlns:a16="http://schemas.microsoft.com/office/drawing/2014/main" id="{9C88FD6D-01A0-44DE-9F20-34C034E65A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1500"/>
            <a:ext cx="9144000" cy="5715000"/>
          </a:xfrm>
          <a:prstGeom prst="rect">
            <a:avLst/>
          </a:prstGeom>
        </p:spPr>
      </p:pic>
      <p:sp>
        <p:nvSpPr>
          <p:cNvPr id="2" name="Text Placeholder 1"/>
          <p:cNvSpPr>
            <a:spLocks noGrp="1"/>
          </p:cNvSpPr>
          <p:nvPr>
            <p:ph type="body" sz="quarter" idx="10"/>
          </p:nvPr>
        </p:nvSpPr>
        <p:spPr/>
        <p:txBody>
          <a:bodyPr/>
          <a:lstStyle/>
          <a:p>
            <a:r>
              <a:rPr lang="en-US" dirty="0"/>
              <a:t>Cast of a corpse with manacles on its ankles, from Pompeii, 1st century AD</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337302667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999" r="2017"/>
          <a:stretch/>
        </p:blipFill>
        <p:spPr bwMode="auto">
          <a:xfrm>
            <a:off x="0" y="93663"/>
            <a:ext cx="9144000" cy="6669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Stocks from Pompeii, AD 79</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261984328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body of water&#10;&#10;Description automatically generated">
            <a:extLst>
              <a:ext uri="{FF2B5EF4-FFF2-40B4-BE49-F238E27FC236}">
                <a16:creationId xmlns:a16="http://schemas.microsoft.com/office/drawing/2014/main" id="{2676EB65-3389-4581-A1E8-2529AD6D29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01720"/>
            <a:ext cx="9144000" cy="2121408"/>
          </a:xfrm>
          <a:prstGeom prst="rect">
            <a:avLst/>
          </a:prstGeom>
        </p:spPr>
      </p:pic>
      <p:pic>
        <p:nvPicPr>
          <p:cNvPr id="12" name="Picture 11" descr="A picture containing water, outdoor, river, bridge&#10;&#10;Description automatically generated">
            <a:extLst>
              <a:ext uri="{FF2B5EF4-FFF2-40B4-BE49-F238E27FC236}">
                <a16:creationId xmlns:a16="http://schemas.microsoft.com/office/drawing/2014/main" id="{FCA8906A-4428-4954-BDBC-09C15E424B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78256"/>
            <a:ext cx="9144000" cy="2478024"/>
          </a:xfrm>
          <a:prstGeom prst="rect">
            <a:avLst/>
          </a:prstGeom>
        </p:spPr>
      </p:pic>
      <p:sp>
        <p:nvSpPr>
          <p:cNvPr id="2" name="Text Placeholder 1"/>
          <p:cNvSpPr>
            <a:spLocks noGrp="1"/>
          </p:cNvSpPr>
          <p:nvPr>
            <p:ph type="body" sz="quarter" idx="10"/>
          </p:nvPr>
        </p:nvSpPr>
        <p:spPr/>
        <p:txBody>
          <a:bodyPr/>
          <a:lstStyle/>
          <a:p>
            <a:r>
              <a:rPr lang="en-US" dirty="0"/>
              <a:t>Iron leg stocks from Pompeii, one with a fragment of leg bone, AD 79</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148845649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4EA1EC6-824D-4DCF-BDBA-0705D196D7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9544" y="0"/>
            <a:ext cx="2724912" cy="6858000"/>
          </a:xfrm>
          <a:prstGeom prst="rect">
            <a:avLst/>
          </a:prstGeom>
        </p:spPr>
      </p:pic>
      <p:sp>
        <p:nvSpPr>
          <p:cNvPr id="2" name="Text Placeholder 1"/>
          <p:cNvSpPr>
            <a:spLocks noGrp="1"/>
          </p:cNvSpPr>
          <p:nvPr>
            <p:ph type="body" sz="quarter" idx="10"/>
          </p:nvPr>
        </p:nvSpPr>
        <p:spPr/>
        <p:txBody>
          <a:bodyPr/>
          <a:lstStyle/>
          <a:p>
            <a:r>
              <a:rPr lang="en-US" dirty="0"/>
              <a:t>Applique of a barbarian prisoner, mid-1st century AD</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400713212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094E431-79FE-A12F-3592-9A8611A587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8348"/>
            <a:ext cx="9144000" cy="5861304"/>
          </a:xfrm>
          <a:prstGeom prst="rect">
            <a:avLst/>
          </a:prstGeom>
        </p:spPr>
      </p:pic>
      <p:sp>
        <p:nvSpPr>
          <p:cNvPr id="2" name="Text Placeholder 1"/>
          <p:cNvSpPr>
            <a:spLocks noGrp="1"/>
          </p:cNvSpPr>
          <p:nvPr>
            <p:ph type="body" sz="quarter" idx="10"/>
          </p:nvPr>
        </p:nvSpPr>
        <p:spPr/>
        <p:txBody>
          <a:bodyPr/>
          <a:lstStyle/>
          <a:p>
            <a:r>
              <a:rPr lang="en-US" dirty="0"/>
              <a:t>Relief of prisoners, from Miletus, 2nd–3rd centuries AD</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154359575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indoor, sitting, table, holding&#10;&#10;Description automatically generated">
            <a:extLst>
              <a:ext uri="{FF2B5EF4-FFF2-40B4-BE49-F238E27FC236}">
                <a16:creationId xmlns:a16="http://schemas.microsoft.com/office/drawing/2014/main" id="{EFA06EE6-207C-44D3-A2B9-02769D2621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Nubian oil lamp in the shape of a bound prisoner, Meroitic period, 1st c. BC–2nd c. AD</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256150013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52" r="1847"/>
          <a:stretch/>
        </p:blipFill>
        <p:spPr bwMode="auto">
          <a:xfrm>
            <a:off x="1" y="369331"/>
            <a:ext cx="9144000" cy="615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Placeholder 9">
            <a:extLst>
              <a:ext uri="{FF2B5EF4-FFF2-40B4-BE49-F238E27FC236}">
                <a16:creationId xmlns:a16="http://schemas.microsoft.com/office/drawing/2014/main" id="{E03EE177-6ECD-4DB7-9019-81A432BC518B}"/>
              </a:ext>
            </a:extLst>
          </p:cNvPr>
          <p:cNvSpPr>
            <a:spLocks noGrp="1"/>
          </p:cNvSpPr>
          <p:nvPr>
            <p:ph type="body" sz="quarter" idx="10"/>
          </p:nvPr>
        </p:nvSpPr>
        <p:spPr/>
        <p:txBody>
          <a:bodyPr/>
          <a:lstStyle/>
          <a:p>
            <a:r>
              <a:rPr lang="en-US" dirty="0"/>
              <a:t>Christian preaching text, perhaps </a:t>
            </a:r>
            <a:r>
              <a:rPr lang="en-US"/>
              <a:t>from Oxyrhynchus, </a:t>
            </a:r>
            <a:r>
              <a:rPr lang="en-US" dirty="0"/>
              <a:t>Egypt, 2nd–3rd centuries AD</a:t>
            </a:r>
          </a:p>
        </p:txBody>
      </p:sp>
      <p:sp>
        <p:nvSpPr>
          <p:cNvPr id="3" name="Text Placeholder 2"/>
          <p:cNvSpPr>
            <a:spLocks noGrp="1"/>
          </p:cNvSpPr>
          <p:nvPr>
            <p:ph type="body" sz="quarter" idx="12"/>
          </p:nvPr>
        </p:nvSpPr>
        <p:spPr/>
        <p:txBody>
          <a:bodyPr/>
          <a:lstStyle/>
          <a:p>
            <a:r>
              <a:rPr lang="en-US" dirty="0"/>
              <a:t>1:15</a:t>
            </a:r>
          </a:p>
        </p:txBody>
      </p:sp>
      <p:sp>
        <p:nvSpPr>
          <p:cNvPr id="9" name="Title 8">
            <a:extLst>
              <a:ext uri="{FF2B5EF4-FFF2-40B4-BE49-F238E27FC236}">
                <a16:creationId xmlns:a16="http://schemas.microsoft.com/office/drawing/2014/main" id="{D2B09146-98D9-492A-B698-085353876F52}"/>
              </a:ext>
            </a:extLst>
          </p:cNvPr>
          <p:cNvSpPr>
            <a:spLocks noGrp="1"/>
          </p:cNvSpPr>
          <p:nvPr>
            <p:ph type="title"/>
          </p:nvPr>
        </p:nvSpPr>
        <p:spPr/>
        <p:txBody>
          <a:bodyPr/>
          <a:lstStyle/>
          <a:p>
            <a:r>
              <a:rPr lang="en-US" dirty="0"/>
              <a:t>Some are preaching Christ from envy and strife, but some also from good will</a:t>
            </a:r>
          </a:p>
        </p:txBody>
      </p:sp>
    </p:spTree>
    <p:extLst>
      <p:ext uri="{BB962C8B-B14F-4D97-AF65-F5344CB8AC3E}">
        <p14:creationId xmlns:p14="http://schemas.microsoft.com/office/powerpoint/2010/main" val="309831400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27"/>
          <a:stretch/>
        </p:blipFill>
        <p:spPr bwMode="auto">
          <a:xfrm>
            <a:off x="0" y="369332"/>
            <a:ext cx="9144000" cy="6150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sz="quarter" idx="10"/>
          </p:nvPr>
        </p:nvSpPr>
        <p:spPr/>
        <p:txBody>
          <a:bodyPr/>
          <a:lstStyle/>
          <a:p>
            <a:r>
              <a:rPr lang="en-US" dirty="0"/>
              <a:t>AHAVA (“love”), by Robert Indiana, at the Israel Museum</a:t>
            </a:r>
          </a:p>
        </p:txBody>
      </p:sp>
      <p:sp>
        <p:nvSpPr>
          <p:cNvPr id="4" name="Text Placeholder 3"/>
          <p:cNvSpPr>
            <a:spLocks noGrp="1"/>
          </p:cNvSpPr>
          <p:nvPr>
            <p:ph type="body" sz="quarter" idx="12"/>
          </p:nvPr>
        </p:nvSpPr>
        <p:spPr/>
        <p:txBody>
          <a:bodyPr/>
          <a:lstStyle/>
          <a:p>
            <a:r>
              <a:rPr lang="en-US" dirty="0"/>
              <a:t>1:16</a:t>
            </a:r>
          </a:p>
        </p:txBody>
      </p:sp>
      <p:sp>
        <p:nvSpPr>
          <p:cNvPr id="2" name="Title 1"/>
          <p:cNvSpPr>
            <a:spLocks noGrp="1"/>
          </p:cNvSpPr>
          <p:nvPr>
            <p:ph type="title"/>
          </p:nvPr>
        </p:nvSpPr>
        <p:spPr/>
        <p:txBody>
          <a:bodyPr/>
          <a:lstStyle/>
          <a:p>
            <a:r>
              <a:rPr lang="en-US" dirty="0"/>
              <a:t>These do it from love, knowing that I am put here to defend the gospel</a:t>
            </a:r>
          </a:p>
        </p:txBody>
      </p:sp>
    </p:spTree>
    <p:extLst>
      <p:ext uri="{BB962C8B-B14F-4D97-AF65-F5344CB8AC3E}">
        <p14:creationId xmlns:p14="http://schemas.microsoft.com/office/powerpoint/2010/main" val="4222648221"/>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1994</TotalTime>
  <Words>18360</Words>
  <Application>Microsoft Office PowerPoint</Application>
  <PresentationFormat>On-screen Show (4:3)</PresentationFormat>
  <Paragraphs>1101</Paragraphs>
  <Slides>136</Slides>
  <Notes>136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136</vt:i4>
      </vt:variant>
    </vt:vector>
  </HeadingPairs>
  <TitlesOfParts>
    <vt:vector size="140" baseType="lpstr">
      <vt:lpstr>Arial</vt:lpstr>
      <vt:lpstr>Calibri</vt:lpstr>
      <vt:lpstr>Times New Roman</vt:lpstr>
      <vt:lpstr>PhotoCompanion</vt:lpstr>
      <vt:lpstr>Philippians 1</vt:lpstr>
      <vt:lpstr>Paul and Timothy, slaves of Christ Jesus</vt:lpstr>
      <vt:lpstr>Paul and Timothy, slaves of Christ Jesus</vt:lpstr>
      <vt:lpstr>Paul and Timothy, slaves of Christ Jesus</vt:lpstr>
      <vt:lpstr>Paul and Timothy, slaves of Christ Jesus, to all the saints in Christ Jesus who are at Philippi</vt:lpstr>
      <vt:lpstr>Paul and Timothy, slaves of Christ Jesus, to all the saints in Christ Jesus who are at Philippi</vt:lpstr>
      <vt:lpstr>Paul and Timothy, slaves of Christ Jesus, to all the saints in Christ Jesus who are at Philippi</vt:lpstr>
      <vt:lpstr>Paul and Timothy, slaves of Christ Jesus, to all the saints in Christ Jesus who are at Philippi</vt:lpstr>
      <vt:lpstr>Paul and Timothy, slaves of Christ Jesus, to all the saints in Christ Jesus who are at Philippi</vt:lpstr>
      <vt:lpstr>Paul and Timothy, slaves of Christ Jesus, to all the saints in Christ Jesus who are at Philippi</vt:lpstr>
      <vt:lpstr>Paul and Timothy, slaves of Christ Jesus, to all the saints in Christ Jesus who are at Philippi</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I thank my God in all my remembrance of you</vt:lpstr>
      <vt:lpstr>I thank my God in all my remembrance of you</vt:lpstr>
      <vt:lpstr>I thank my God in all my remembrance of you</vt:lpstr>
      <vt:lpstr>I thank my God in all my remembrance of you</vt:lpstr>
      <vt:lpstr>Always in every prayer of mine on behalf of you all, making my prayer with joy</vt:lpstr>
      <vt:lpstr>Always in every prayer of mine on behalf of you all, making my prayer with joy</vt:lpstr>
      <vt:lpstr>Always in every prayer of mine on behalf of you all, making my prayer with joy</vt:lpstr>
      <vt:lpstr>Always in every prayer of mine on behalf of you all, making my prayer with joy</vt:lpstr>
      <vt:lpstr>Always in every prayer of mine on behalf of you all, making my prayer with joy</vt:lpstr>
      <vt:lpstr>Because of your partnership in the gospel from the first day until now</vt:lpstr>
      <vt:lpstr>Because of your partnership in the gospel from the first day until now</vt:lpstr>
      <vt:lpstr>Because of your partnership in the gospel from the first day until now</vt:lpstr>
      <vt:lpstr>Because of your partnership in the gospel from the first day until now</vt:lpstr>
      <vt:lpstr>Because of your partnership in the gospel from the first day until now</vt:lpstr>
      <vt:lpstr>Because of your partnership in the gospel from the first day until now</vt:lpstr>
      <vt:lpstr>He who began a good work in you will perfect it</vt:lpstr>
      <vt:lpstr>He who began a good work in you will perfect it</vt:lpstr>
      <vt:lpstr>He who began a good work in you will perfect it</vt:lpstr>
      <vt:lpstr>He who began a good work in you will perfect it until the day of Christ Jesus</vt:lpstr>
      <vt:lpstr>He who began a good work in you will perfect it until the day of Christ Jesus</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For God is my witness, how I long after you all in the tender mercies of Christ Jesus</vt:lpstr>
      <vt:lpstr>For God is my witness, how I long after you all in the tender mercies of Christ Jesus</vt:lpstr>
      <vt:lpstr>For God is my witness, how I long after you all in the tender mercies of Christ Jesus</vt:lpstr>
      <vt:lpstr>I pray that your love may abound still more and more</vt:lpstr>
      <vt:lpstr>I pray that your love may abound still more and more</vt:lpstr>
      <vt:lpstr>That you may approve the things that are excellent</vt:lpstr>
      <vt:lpstr>Being filled with the fruits of righteousness</vt:lpstr>
      <vt:lpstr>Being filled with the fruits of righteousness</vt:lpstr>
      <vt:lpstr>Being filled with the fruits of righteousness</vt:lpstr>
      <vt:lpstr>My circumstances have turned out for the greater progress of the gospel</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The brethren in the Lord, confident through my bonds, are bolder to speak the word without fear</vt:lpstr>
      <vt:lpstr>The brethren in the Lord, confident through my bonds, are bolder to speak the word without fear</vt:lpstr>
      <vt:lpstr>The brethren in the Lord, confident through my bonds, are bolder to speak the word without fear</vt:lpstr>
      <vt:lpstr>The brethren in the Lord, confident through my bonds, are bolder to speak the word without fear</vt:lpstr>
      <vt:lpstr>The brethren in the Lord, confident through my bonds, are bolder to speak the word without fear</vt:lpstr>
      <vt:lpstr>The brethren in the Lord, confident through my bonds, are bolder to speak the word without fear</vt:lpstr>
      <vt:lpstr>The brethren in the Lord, confident through my bonds, are bolder to speak the word without fear</vt:lpstr>
      <vt:lpstr>The brethren in the Lord, confident through my bonds, are bolder to speak the word without fear</vt:lpstr>
      <vt:lpstr>Some are preaching Christ from envy and strife, but some also from good will</vt:lpstr>
      <vt:lpstr>These do it from love, knowing that I am put here to defend the gospel</vt:lpstr>
      <vt:lpstr>The others do it from selfish ambition . . . thinking to cause me distress</vt:lpstr>
      <vt:lpstr>Whether in pretense or in truth, Christ is proclaimed, and in this I rejoice</vt:lpstr>
      <vt:lpstr>Whether in pretense or in truth, Christ is proclaimed, and in this I rejoice</vt:lpstr>
      <vt:lpstr>For I know that this will turn out for my salvation, through your prayers . . .</vt:lpstr>
      <vt:lpstr>For I know that this will turn out for my salvation, through your prayers . . .</vt:lpstr>
      <vt:lpstr>According to my earnest expectation and hope, that I will not be put to shame in anything</vt:lpstr>
      <vt:lpstr>Even now Christ will be exalted in my body, whether by life or by death</vt:lpstr>
      <vt:lpstr>In nothing shall I be put to shame, but that with all boldness . . . Christ shall be magnified</vt:lpstr>
      <vt:lpstr>For to me, to live is Christ</vt:lpstr>
      <vt:lpstr>For to me, to live is Christ</vt:lpstr>
      <vt:lpstr>And to die is gain</vt:lpstr>
      <vt:lpstr>If I am to live on in the flesh, it will mean fruitful labor for me</vt:lpstr>
      <vt:lpstr>I am hard-pressed between the two</vt:lpstr>
      <vt:lpstr>I am hard-pressed between the two</vt:lpstr>
      <vt:lpstr>Having the desire to depart and be with Christ, which is better by far</vt:lpstr>
      <vt:lpstr>To remain in the flesh is more necessary for your sake</vt:lpstr>
      <vt:lpstr>Convinced of this, I know I will remain and continue with you all</vt:lpstr>
      <vt:lpstr>That your boasting may abound in Christ Jesus in me through my presence with you again</vt:lpstr>
      <vt:lpstr>Only live your lives in a manner worthy of the gospel of Christ</vt:lpstr>
      <vt:lpstr>Only live your lives in a manner worthy of the gospel of Christ</vt:lpstr>
      <vt:lpstr>Only live your lives in a manner worthy of the gospel of Christ</vt:lpstr>
      <vt:lpstr>Only live your lives in a manner worthy of the gospel of Christ</vt:lpstr>
      <vt:lpstr>Only live your lives in a manner worthy of the gospel of Christ</vt:lpstr>
      <vt:lpstr>Only live your lives in a manner worthy of the gospel of Christ</vt:lpstr>
      <vt:lpstr>Only live your lives in a manner worthy of the gospel of Christ</vt:lpstr>
      <vt:lpstr>Only live your lives in a manner worthy of the gospel of Christ</vt:lpstr>
      <vt:lpstr>That you stand fast in one spirit, striving together with one mind for the faith of the gospel</vt:lpstr>
      <vt:lpstr>That you stand fast in one spirit, striving together with one mind for the faith of the gospel</vt:lpstr>
      <vt:lpstr>That you stand fast in one spirit, striving together with one mind for the faith of the gospel</vt:lpstr>
      <vt:lpstr>That you stand fast in one spirit, striving together with one mind for the faith of the gospel</vt:lpstr>
      <vt:lpstr>Not frightened in any way by your adversaries</vt:lpstr>
      <vt:lpstr>Which is for them a sign of destruction, but of your salvation, and this from God</vt:lpstr>
      <vt:lpstr>Which is for them a sign of destruction, but of your salvation, and this from God</vt:lpstr>
      <vt:lpstr>It has been granted to you . . . not only to believe in Him, but to also to suffer for His sake</vt:lpstr>
      <vt:lpstr>Having the same struggle which you saw in me, and now hear to be in me</vt:lpstr>
      <vt:lpstr>Having the same struggle which you saw in me, and now hear to be in me</vt:lpstr>
      <vt:lpstr>Having the same struggle which you saw in me, and now hear to be in me</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Philippians 1, Photo Companion to the Bible</dc:title>
  <dc:subject>Photo Companion to the Bible</dc:subject>
  <dc:creator>BiblePlaces.com</dc:creator>
  <cp:lastModifiedBy>Kris Udd</cp:lastModifiedBy>
  <cp:revision>171</cp:revision>
  <dcterms:created xsi:type="dcterms:W3CDTF">2019-10-07T18:08:52Z</dcterms:created>
  <dcterms:modified xsi:type="dcterms:W3CDTF">2023-10-17T22:35:24Z</dcterms:modified>
</cp:coreProperties>
</file>